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6" r:id="rId8"/>
    <p:sldId id="265" r:id="rId9"/>
    <p:sldId id="264" r:id="rId10"/>
    <p:sldId id="263" r:id="rId11"/>
    <p:sldId id="262" r:id="rId12"/>
    <p:sldId id="261" r:id="rId13"/>
    <p:sldId id="269" r:id="rId14"/>
    <p:sldId id="268" r:id="rId15"/>
    <p:sldId id="267" r:id="rId16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FACBC4-4DDF-4C67-8BB4-988B907C9A04}" type="datetimeFigureOut">
              <a:rPr lang="es-PY" smtClean="0"/>
              <a:pPr/>
              <a:t>09/04/2015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23BC69-292E-4D3C-B984-30739D9B1AA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sz="3200" b="1" dirty="0"/>
              <a:t>SIGNOS DE INTERROGACIÓN Y EXCLAMACIÓN</a:t>
            </a:r>
            <a:endParaRPr lang="es-PY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409"/>
          <a:stretch/>
        </p:blipFill>
        <p:spPr bwMode="auto">
          <a:xfrm>
            <a:off x="3203848" y="213458"/>
            <a:ext cx="2857339" cy="256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6828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500" dirty="0" smtClean="0">
                <a:latin typeface="+mj-lt"/>
              </a:rPr>
              <a:t>En el </a:t>
            </a:r>
            <a:r>
              <a:rPr lang="es-PY" sz="3500" b="1" dirty="0" smtClean="0">
                <a:latin typeface="+mj-lt"/>
              </a:rPr>
              <a:t>segundo caso</a:t>
            </a:r>
            <a:r>
              <a:rPr lang="es-PY" sz="3500" dirty="0" smtClean="0">
                <a:latin typeface="+mj-lt"/>
              </a:rPr>
              <a:t>, las diversas preguntas o exclamaciones se separarán por coma o por punto y coma, y solo se </a:t>
            </a:r>
            <a:r>
              <a:rPr lang="es-PY" sz="3500" u="sng" dirty="0" smtClean="0">
                <a:latin typeface="+mj-lt"/>
              </a:rPr>
              <a:t>iniciará con mayúscula la primera de ellas</a:t>
            </a:r>
            <a:r>
              <a:rPr lang="es-PY" sz="3500" dirty="0" smtClean="0">
                <a:latin typeface="+mj-lt"/>
              </a:rPr>
              <a:t>:</a:t>
            </a:r>
            <a:endParaRPr lang="es-PY" sz="35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2908101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2800" i="1" dirty="0">
                <a:latin typeface="+mj-lt"/>
              </a:rPr>
              <a:t>Me abordó en la calle y me preguntó: ¿Cómo te llamas?, ¿en qué trabajas?, ¿cuándo naciste?</a:t>
            </a:r>
            <a:endParaRPr lang="es-PY" sz="2800" dirty="0">
              <a:latin typeface="+mj-lt"/>
            </a:endParaRPr>
          </a:p>
          <a:p>
            <a:pPr algn="ctr"/>
            <a:r>
              <a:rPr lang="es-PY" sz="2800" i="1" dirty="0">
                <a:latin typeface="+mj-lt"/>
              </a:rPr>
              <a:t>¡Qué enfadado estaba!; ¡cómo se puso!; ¡qué susto nos dio!</a:t>
            </a:r>
            <a:endParaRPr lang="es-PY" sz="28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4798" y="4653136"/>
            <a:ext cx="86396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200" dirty="0">
                <a:latin typeface="+mj-lt"/>
              </a:rPr>
              <a:t>Cuando la exclamación está compuesta por elementos breves que se duplican o triplican, los signos de exclamación encierran todos los elementos: </a:t>
            </a:r>
            <a:r>
              <a:rPr lang="es-PY" sz="3200" i="1" dirty="0">
                <a:latin typeface="+mj-lt"/>
              </a:rPr>
              <a:t>¡Ja, ja, ja!</a:t>
            </a:r>
            <a:endParaRPr lang="es-PY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16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b="1" i="1" dirty="0"/>
              <a:t>Usos especiales</a:t>
            </a:r>
            <a:endParaRPr lang="es-PY" dirty="0"/>
          </a:p>
        </p:txBody>
      </p:sp>
      <p:sp>
        <p:nvSpPr>
          <p:cNvPr id="3" name="2 Rectángulo"/>
          <p:cNvSpPr/>
          <p:nvPr/>
        </p:nvSpPr>
        <p:spPr>
          <a:xfrm>
            <a:off x="268869" y="1844824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200" b="1" dirty="0">
                <a:latin typeface="+mj-lt"/>
              </a:rPr>
              <a:t>a)</a:t>
            </a:r>
            <a:r>
              <a:rPr lang="es-PY" sz="3200" dirty="0">
                <a:latin typeface="+mj-lt"/>
              </a:rPr>
              <a:t> Los signos de cierre escritos </a:t>
            </a:r>
            <a:r>
              <a:rPr lang="es-PY" sz="3200" u="sng" dirty="0">
                <a:latin typeface="+mj-lt"/>
              </a:rPr>
              <a:t>entre paréntesis</a:t>
            </a:r>
            <a:r>
              <a:rPr lang="es-PY" sz="3200" dirty="0">
                <a:latin typeface="+mj-lt"/>
              </a:rPr>
              <a:t> se utilizan para expresar duda (los de interrogación) o sorpresa (los de exclamación), no exentas, en la mayoría de los casos, de </a:t>
            </a:r>
            <a:r>
              <a:rPr lang="es-PY" sz="3200" dirty="0" smtClean="0">
                <a:latin typeface="+mj-lt"/>
              </a:rPr>
              <a:t>ironía</a:t>
            </a:r>
            <a:endParaRPr lang="es-PY" sz="3200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8869" y="458112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600" i="1" dirty="0" smtClean="0">
                <a:latin typeface="+mj-lt"/>
              </a:rPr>
              <a:t>Tendría gracia (?) que hubiera perdido las llaves; Ha terminado los estudios con treinta años y está tan orgulloso (!).</a:t>
            </a:r>
            <a:endParaRPr lang="es-PY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75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3265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200" b="1" dirty="0" smtClean="0">
                <a:latin typeface="+mj-lt"/>
              </a:rPr>
              <a:t>b</a:t>
            </a:r>
            <a:r>
              <a:rPr lang="es-PY" sz="3200" b="1" dirty="0">
                <a:latin typeface="+mj-lt"/>
              </a:rPr>
              <a:t>)</a:t>
            </a:r>
            <a:r>
              <a:rPr lang="es-PY" sz="3200" dirty="0">
                <a:latin typeface="+mj-lt"/>
              </a:rPr>
              <a:t> Cuando el sentido de una oración es interrogativo y exclamativo a la vez, pueden </a:t>
            </a:r>
            <a:r>
              <a:rPr lang="es-PY" sz="3200" u="sng" dirty="0">
                <a:latin typeface="+mj-lt"/>
              </a:rPr>
              <a:t>combinarse ambos signos</a:t>
            </a:r>
            <a:r>
              <a:rPr lang="es-PY" sz="3200" dirty="0">
                <a:latin typeface="+mj-lt"/>
              </a:rPr>
              <a:t>, abriendo con el de exclamación y cerrando con el de interrogación, o </a:t>
            </a:r>
            <a:r>
              <a:rPr lang="es-PY" sz="3200" dirty="0" smtClean="0">
                <a:latin typeface="+mj-lt"/>
              </a:rPr>
              <a:t>viceversa</a:t>
            </a:r>
            <a:endParaRPr lang="es-PY" sz="32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7082" y="3455129"/>
            <a:ext cx="87353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i="1" dirty="0" smtClean="0">
                <a:latin typeface="+mj-lt"/>
              </a:rPr>
              <a:t>¡Cómo te has atrevido? / ¿Cómo te has atrevido!;</a:t>
            </a:r>
            <a:r>
              <a:rPr lang="es-PY" sz="3200" dirty="0" smtClean="0">
                <a:latin typeface="+mj-lt"/>
              </a:rPr>
              <a:t> o, preferiblemente, abriendo y cerrando con los dos signos a la vez: </a:t>
            </a:r>
            <a:r>
              <a:rPr lang="es-PY" sz="3200" i="1" dirty="0" smtClean="0">
                <a:latin typeface="+mj-lt"/>
              </a:rPr>
              <a:t>¿¡Qué estás diciendo!? / ¡¿Qué estás diciendo?!</a:t>
            </a:r>
            <a:endParaRPr lang="es-PY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99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3265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4000" b="1" dirty="0" smtClean="0">
                <a:latin typeface="+mj-lt"/>
              </a:rPr>
              <a:t>c</a:t>
            </a:r>
            <a:r>
              <a:rPr lang="es-PY" sz="4000" b="1" dirty="0">
                <a:latin typeface="+mj-lt"/>
              </a:rPr>
              <a:t>)</a:t>
            </a:r>
            <a:r>
              <a:rPr lang="es-PY" sz="4000" dirty="0">
                <a:latin typeface="+mj-lt"/>
              </a:rPr>
              <a:t> En </a:t>
            </a:r>
            <a:r>
              <a:rPr lang="es-PY" sz="4000" u="sng" dirty="0">
                <a:latin typeface="+mj-lt"/>
              </a:rPr>
              <a:t>obras literarias</a:t>
            </a:r>
            <a:r>
              <a:rPr lang="es-PY" sz="4000" dirty="0">
                <a:latin typeface="+mj-lt"/>
              </a:rPr>
              <a:t> es posible escribir </a:t>
            </a:r>
            <a:r>
              <a:rPr lang="es-PY" sz="4000" u="sng" dirty="0">
                <a:latin typeface="+mj-lt"/>
              </a:rPr>
              <a:t>dos o tres signos</a:t>
            </a:r>
            <a:r>
              <a:rPr lang="es-PY" sz="4000" dirty="0">
                <a:latin typeface="+mj-lt"/>
              </a:rPr>
              <a:t> de exclamación para indicar </a:t>
            </a:r>
            <a:r>
              <a:rPr lang="es-PY" sz="4000" u="sng" dirty="0">
                <a:latin typeface="+mj-lt"/>
              </a:rPr>
              <a:t>mayor énfasis en la entonación</a:t>
            </a:r>
            <a:r>
              <a:rPr lang="es-PY" sz="4000" dirty="0">
                <a:latin typeface="+mj-lt"/>
              </a:rPr>
              <a:t> exclamativa</a:t>
            </a:r>
            <a:r>
              <a:rPr lang="es-PY" sz="4000" dirty="0" smtClean="0">
                <a:latin typeface="+mj-lt"/>
              </a:rPr>
              <a:t>:</a:t>
            </a:r>
            <a:endParaRPr lang="es-PY" sz="40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063413" y="3789040"/>
            <a:ext cx="30171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4400" i="1" dirty="0" smtClean="0"/>
              <a:t>¡¡¡Traidor!!!</a:t>
            </a:r>
            <a:endParaRPr lang="es-PY" sz="4400" dirty="0"/>
          </a:p>
        </p:txBody>
      </p:sp>
    </p:spTree>
    <p:extLst>
      <p:ext uri="{BB962C8B-B14F-4D97-AF65-F5344CB8AC3E}">
        <p14:creationId xmlns:p14="http://schemas.microsoft.com/office/powerpoint/2010/main" xmlns="" val="1367181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8201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600" b="1" dirty="0" smtClean="0">
                <a:latin typeface="+mj-lt"/>
              </a:rPr>
              <a:t>d</a:t>
            </a:r>
            <a:r>
              <a:rPr lang="es-PY" sz="3600" b="1" dirty="0">
                <a:latin typeface="+mj-lt"/>
              </a:rPr>
              <a:t>)</a:t>
            </a:r>
            <a:r>
              <a:rPr lang="es-PY" sz="3600" dirty="0">
                <a:latin typeface="+mj-lt"/>
              </a:rPr>
              <a:t> Es frecuente el uso de los signos de interrogación en la </a:t>
            </a:r>
            <a:r>
              <a:rPr lang="es-PY" sz="3600" u="sng" dirty="0">
                <a:latin typeface="+mj-lt"/>
              </a:rPr>
              <a:t>indicación de fechas dudosas</a:t>
            </a:r>
            <a:r>
              <a:rPr lang="es-PY" sz="3600" dirty="0">
                <a:latin typeface="+mj-lt"/>
              </a:rPr>
              <a:t>, especialmente en obras de carácter enciclopédico. Se recomienda colocar ambos signos, el de apertura y el de cierre</a:t>
            </a:r>
            <a:r>
              <a:rPr lang="es-PY" sz="3600" dirty="0" smtClean="0">
                <a:latin typeface="+mj-lt"/>
              </a:rPr>
              <a:t>:</a:t>
            </a:r>
            <a:endParaRPr lang="es-PY" sz="36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2544" y="4063846"/>
            <a:ext cx="86679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i="1" dirty="0" smtClean="0">
                <a:latin typeface="+mj-lt"/>
              </a:rPr>
              <a:t>Hernández, Gregorio (¿1576?-1636),</a:t>
            </a:r>
            <a:r>
              <a:rPr lang="es-PY" sz="3200" dirty="0" smtClean="0">
                <a:latin typeface="+mj-lt"/>
              </a:rPr>
              <a:t> aunque también es posible escribir únicamente el de cierre: </a:t>
            </a:r>
            <a:r>
              <a:rPr lang="es-PY" sz="3200" i="1" dirty="0" smtClean="0">
                <a:latin typeface="+mj-lt"/>
              </a:rPr>
              <a:t>Hernández, Gregorio (1576?-1636).</a:t>
            </a:r>
            <a:endParaRPr lang="es-PY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83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s2.freepik.com/foto-gratis/_32979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3294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148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1.media.tumblr.com/tumblr_m8uepxqI291qjzygao1_5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54"/>
          <a:stretch/>
        </p:blipFill>
        <p:spPr bwMode="auto">
          <a:xfrm>
            <a:off x="323528" y="332656"/>
            <a:ext cx="8485310" cy="619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17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b="1" dirty="0"/>
              <a:t>SIGNOS DE INTERROGACIÓN Y EXCLAMACIÓN</a:t>
            </a:r>
            <a:endParaRPr lang="es-PY" dirty="0"/>
          </a:p>
        </p:txBody>
      </p:sp>
      <p:sp>
        <p:nvSpPr>
          <p:cNvPr id="7" name="6 Rectángulo"/>
          <p:cNvSpPr/>
          <p:nvPr/>
        </p:nvSpPr>
        <p:spPr>
          <a:xfrm>
            <a:off x="323528" y="172084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dirty="0">
                <a:latin typeface="+mj-lt"/>
              </a:rPr>
              <a:t>Los signos de </a:t>
            </a:r>
            <a:r>
              <a:rPr lang="es-PY" b="1" dirty="0">
                <a:latin typeface="+mj-lt"/>
              </a:rPr>
              <a:t>interrogación </a:t>
            </a:r>
            <a:r>
              <a:rPr lang="es-PY" dirty="0">
                <a:latin typeface="+mj-lt"/>
              </a:rPr>
              <a:t>(</a:t>
            </a:r>
            <a:r>
              <a:rPr lang="es-PY" b="1" dirty="0">
                <a:latin typeface="+mj-lt"/>
              </a:rPr>
              <a:t>¿?</a:t>
            </a:r>
            <a:r>
              <a:rPr lang="es-PY" dirty="0">
                <a:latin typeface="+mj-lt"/>
              </a:rPr>
              <a:t>) y de </a:t>
            </a:r>
            <a:r>
              <a:rPr lang="es-PY" b="1" dirty="0">
                <a:latin typeface="+mj-lt"/>
              </a:rPr>
              <a:t>exclamación </a:t>
            </a:r>
            <a:r>
              <a:rPr lang="es-PY" dirty="0">
                <a:latin typeface="+mj-lt"/>
              </a:rPr>
              <a:t>(</a:t>
            </a:r>
            <a:r>
              <a:rPr lang="es-PY" b="1" dirty="0">
                <a:latin typeface="+mj-lt"/>
              </a:rPr>
              <a:t>¡!</a:t>
            </a:r>
            <a:r>
              <a:rPr lang="es-PY" dirty="0">
                <a:latin typeface="+mj-lt"/>
              </a:rPr>
              <a:t>) sirven para </a:t>
            </a:r>
            <a:r>
              <a:rPr lang="es-PY" u="sng" dirty="0">
                <a:latin typeface="+mj-lt"/>
              </a:rPr>
              <a:t>representar en la escritura, respectivamente, la entonación interrogativa o exclamativa de un enunciado</a:t>
            </a:r>
            <a:r>
              <a:rPr lang="es-PY" dirty="0">
                <a:latin typeface="+mj-lt"/>
              </a:rPr>
              <a:t>. Son signos dobles, pues existe un signo de apertura y otro de cierre, que deben colocarse de forma obligatoria al comienzo y al final del enunciado correspondiente; no obstante, existen casos en los que solo se usan los signos de cierre </a:t>
            </a:r>
          </a:p>
        </p:txBody>
      </p:sp>
      <p:pic>
        <p:nvPicPr>
          <p:cNvPr id="2052" name="Picture 4" descr="http://www.redmagisterial.com/media/odas/signos_interrogacio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33" t="48806" r="9740" b="3963"/>
          <a:stretch/>
        </p:blipFill>
        <p:spPr bwMode="auto">
          <a:xfrm>
            <a:off x="4499992" y="3681351"/>
            <a:ext cx="3866193" cy="23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redmagisterial.com/media/odas/signos_interrogacio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69" t="4739" r="28148" b="59417"/>
          <a:stretch/>
        </p:blipFill>
        <p:spPr bwMode="auto">
          <a:xfrm>
            <a:off x="659792" y="3697283"/>
            <a:ext cx="3624176" cy="235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56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b="1" i="1" dirty="0"/>
              <a:t>Indicaciones sobre el uso correcto de ambos signos</a:t>
            </a:r>
            <a:endParaRPr lang="es-PY" dirty="0"/>
          </a:p>
        </p:txBody>
      </p:sp>
      <p:sp>
        <p:nvSpPr>
          <p:cNvPr id="3" name="2 Rectángulo"/>
          <p:cNvSpPr/>
          <p:nvPr/>
        </p:nvSpPr>
        <p:spPr>
          <a:xfrm>
            <a:off x="251520" y="1951673"/>
            <a:ext cx="858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600" b="1" dirty="0">
                <a:latin typeface="+mj-lt"/>
              </a:rPr>
              <a:t>a)</a:t>
            </a:r>
            <a:r>
              <a:rPr lang="es-PY" sz="3600" dirty="0">
                <a:latin typeface="+mj-lt"/>
              </a:rPr>
              <a:t> Los signos de apertura (¿ ¡) son característicos del español y </a:t>
            </a:r>
            <a:r>
              <a:rPr lang="es-PY" sz="3600" u="sng" dirty="0">
                <a:latin typeface="+mj-lt"/>
              </a:rPr>
              <a:t>no deben suprimirse</a:t>
            </a:r>
            <a:r>
              <a:rPr lang="es-PY" sz="3600" dirty="0">
                <a:latin typeface="+mj-lt"/>
              </a:rPr>
              <a:t> por imitación de otras lenguas en las que únicamente se coloca el signo de cierre</a:t>
            </a:r>
            <a:r>
              <a:rPr lang="es-PY" sz="3600" dirty="0" smtClean="0">
                <a:latin typeface="+mj-lt"/>
              </a:rPr>
              <a:t>: </a:t>
            </a:r>
            <a:r>
              <a:rPr lang="es-PY" sz="3600" b="1" dirty="0" err="1">
                <a:latin typeface="+mj-lt"/>
              </a:rPr>
              <a:t>How</a:t>
            </a:r>
            <a:r>
              <a:rPr lang="es-PY" sz="3600" b="1" dirty="0">
                <a:latin typeface="+mj-lt"/>
              </a:rPr>
              <a:t> are </a:t>
            </a:r>
            <a:r>
              <a:rPr lang="es-PY" sz="3600" b="1" dirty="0" err="1">
                <a:latin typeface="+mj-lt"/>
              </a:rPr>
              <a:t>you</a:t>
            </a:r>
            <a:r>
              <a:rPr lang="es-PY" sz="3600" b="1" dirty="0">
                <a:latin typeface="+mj-lt"/>
              </a:rPr>
              <a:t>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5067181"/>
            <a:ext cx="858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2800" i="1" dirty="0">
                <a:latin typeface="+mj-lt"/>
              </a:rPr>
              <a:t>Qué hora es?</a:t>
            </a:r>
            <a:r>
              <a:rPr lang="es-PY" sz="2800" dirty="0">
                <a:latin typeface="+mj-lt"/>
              </a:rPr>
              <a:t> </a:t>
            </a:r>
            <a:r>
              <a:rPr lang="es-PY" sz="2800" i="1" dirty="0">
                <a:latin typeface="+mj-lt"/>
              </a:rPr>
              <a:t>Qué alegría verte!</a:t>
            </a:r>
            <a:r>
              <a:rPr lang="es-PY" sz="2800" dirty="0">
                <a:latin typeface="+mj-lt"/>
              </a:rPr>
              <a:t> Lo correcto </a:t>
            </a:r>
            <a:r>
              <a:rPr lang="es-PY" sz="2800" dirty="0" smtClean="0">
                <a:latin typeface="+mj-lt"/>
              </a:rPr>
              <a:t>es</a:t>
            </a:r>
          </a:p>
          <a:p>
            <a:pPr algn="ctr"/>
            <a:r>
              <a:rPr lang="es-PY" sz="4400" b="1" i="1" dirty="0" smtClean="0">
                <a:latin typeface="+mj-lt"/>
              </a:rPr>
              <a:t>¿Qué </a:t>
            </a:r>
            <a:r>
              <a:rPr lang="es-PY" sz="4400" b="1" i="1" dirty="0">
                <a:latin typeface="+mj-lt"/>
              </a:rPr>
              <a:t>hora es? ¡Qué alegría verte!</a:t>
            </a:r>
            <a:endParaRPr lang="es-PY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4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404664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200" b="1" dirty="0">
                <a:latin typeface="+mj-lt"/>
              </a:rPr>
              <a:t>b)</a:t>
            </a:r>
            <a:r>
              <a:rPr lang="es-PY" sz="3200" dirty="0">
                <a:latin typeface="+mj-lt"/>
              </a:rPr>
              <a:t> Los signos de interrogación y de exclamación </a:t>
            </a:r>
            <a:r>
              <a:rPr lang="es-PY" sz="3200" u="sng" dirty="0">
                <a:latin typeface="+mj-lt"/>
              </a:rPr>
              <a:t>se escriben pegados a la primera y la última palabra</a:t>
            </a:r>
            <a:r>
              <a:rPr lang="es-PY" sz="3200" dirty="0">
                <a:latin typeface="+mj-lt"/>
              </a:rPr>
              <a:t> del período que enmarcan, y </a:t>
            </a:r>
            <a:r>
              <a:rPr lang="es-PY" sz="3200" u="sng" dirty="0">
                <a:latin typeface="+mj-lt"/>
              </a:rPr>
              <a:t>separados por un espacio de las palabras que los preceden o los siguen</a:t>
            </a:r>
            <a:r>
              <a:rPr lang="es-PY" sz="3200" dirty="0">
                <a:latin typeface="+mj-lt"/>
              </a:rPr>
              <a:t>; </a:t>
            </a:r>
            <a:r>
              <a:rPr lang="es-PY" sz="3200" b="1" dirty="0">
                <a:latin typeface="+mj-lt"/>
              </a:rPr>
              <a:t>pero</a:t>
            </a:r>
            <a:r>
              <a:rPr lang="es-PY" sz="3200" dirty="0">
                <a:latin typeface="+mj-lt"/>
              </a:rPr>
              <a:t> si lo que sigue al signo de cierre </a:t>
            </a:r>
            <a:r>
              <a:rPr lang="es-PY" sz="3200" u="sng" dirty="0">
                <a:latin typeface="+mj-lt"/>
              </a:rPr>
              <a:t>es otro signo de puntuación, no se deja espacio entre </a:t>
            </a:r>
            <a:r>
              <a:rPr lang="es-PY" sz="3200" u="sng" dirty="0" smtClean="0">
                <a:latin typeface="+mj-lt"/>
              </a:rPr>
              <a:t>ambos</a:t>
            </a:r>
            <a:r>
              <a:rPr lang="es-PY" sz="3200" dirty="0" smtClean="0">
                <a:latin typeface="+mj-lt"/>
              </a:rPr>
              <a:t>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4149080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4400" i="1" dirty="0">
                <a:latin typeface="+mj-lt"/>
              </a:rPr>
              <a:t>Vamos a ver... ¡Caramba!, ¿son ya las tres?; se me ha hecho tardísimo.</a:t>
            </a:r>
            <a:endParaRPr lang="es-PY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6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200" b="1" dirty="0">
                <a:latin typeface="+mj-lt"/>
              </a:rPr>
              <a:t>c)</a:t>
            </a:r>
            <a:r>
              <a:rPr lang="es-PY" sz="3200" dirty="0">
                <a:latin typeface="+mj-lt"/>
              </a:rPr>
              <a:t> Tras los signos de cierre puede colocarse cualquier signo de puntuación, </a:t>
            </a:r>
            <a:r>
              <a:rPr lang="es-PY" sz="3200" b="1" u="sng" dirty="0">
                <a:latin typeface="+mj-lt"/>
              </a:rPr>
              <a:t>salvo el punto</a:t>
            </a:r>
            <a:r>
              <a:rPr lang="es-PY" sz="3200" dirty="0">
                <a:latin typeface="+mj-lt"/>
              </a:rPr>
              <a:t>. Lógicamente, cuando la interrogación o la exclamación terminan un enunciado y sus signos de cierre equivalen a un punto, la oración siguiente ha de </a:t>
            </a:r>
            <a:r>
              <a:rPr lang="es-PY" sz="3200" u="sng" dirty="0">
                <a:latin typeface="+mj-lt"/>
              </a:rPr>
              <a:t>comenzar con </a:t>
            </a:r>
            <a:r>
              <a:rPr lang="es-PY" sz="3200" b="1" u="sng" dirty="0" smtClean="0">
                <a:latin typeface="+mj-lt"/>
              </a:rPr>
              <a:t>mayúscula</a:t>
            </a:r>
            <a:r>
              <a:rPr lang="es-PY" sz="3200" dirty="0" smtClean="0">
                <a:latin typeface="+mj-lt"/>
              </a:rPr>
              <a:t>.</a:t>
            </a:r>
            <a:endParaRPr lang="es-PY" sz="3200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422108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4800" i="1" dirty="0">
                <a:latin typeface="+mj-lt"/>
              </a:rPr>
              <a:t>No he conseguido el trabajo. ¡Qué le vamos a hacer! Otra vez será.</a:t>
            </a:r>
            <a:endParaRPr lang="es-PY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7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600" b="1" dirty="0">
                <a:latin typeface="+mj-lt"/>
              </a:rPr>
              <a:t>d)</a:t>
            </a:r>
            <a:r>
              <a:rPr lang="es-PY" sz="3600" dirty="0">
                <a:latin typeface="+mj-lt"/>
              </a:rPr>
              <a:t> Los signos de apertura (¿ ¡) se han de colocar justo donde </a:t>
            </a:r>
            <a:r>
              <a:rPr lang="es-PY" sz="3600" b="1" u="sng" dirty="0">
                <a:latin typeface="+mj-lt"/>
              </a:rPr>
              <a:t>empieza la pregunta o la exclamación</a:t>
            </a:r>
            <a:r>
              <a:rPr lang="es-PY" sz="3600" dirty="0">
                <a:latin typeface="+mj-lt"/>
              </a:rPr>
              <a:t>, aunque no se corresponda con el inicio del enunciado; en ese caso, la interrogación o la exclamación se </a:t>
            </a:r>
            <a:r>
              <a:rPr lang="es-PY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inician con </a:t>
            </a:r>
            <a:r>
              <a:rPr lang="es-PY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minúscula.</a:t>
            </a:r>
            <a:endParaRPr lang="es-P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5342" y="4077072"/>
            <a:ext cx="84951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600" i="1" dirty="0">
                <a:latin typeface="+mj-lt"/>
              </a:rPr>
              <a:t>Por lo demás, ¿qué aspecto tenía tu hermano?</a:t>
            </a:r>
            <a:endParaRPr lang="es-PY" sz="3600" dirty="0">
              <a:latin typeface="+mj-lt"/>
            </a:endParaRPr>
          </a:p>
          <a:p>
            <a:pPr algn="ctr"/>
            <a:r>
              <a:rPr lang="es-PY" sz="3600" i="1" dirty="0">
                <a:latin typeface="+mj-lt"/>
              </a:rPr>
              <a:t>Si encuentras trabajo, ¡qué celebración vamos a hacer!</a:t>
            </a:r>
            <a:endParaRPr lang="es-PY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65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600" b="1" dirty="0">
                <a:latin typeface="+mj-lt"/>
              </a:rPr>
              <a:t>e)</a:t>
            </a:r>
            <a:r>
              <a:rPr lang="es-PY" sz="3600" dirty="0">
                <a:latin typeface="+mj-lt"/>
              </a:rPr>
              <a:t> Los vocativos y las construcciones u oraciones dependientes, cuando ocupan el primer lugar del enunciado, se escriben </a:t>
            </a:r>
            <a:r>
              <a:rPr lang="es-PY" sz="3600" u="sng" dirty="0">
                <a:latin typeface="+mj-lt"/>
              </a:rPr>
              <a:t>fuera de la pregunta o de la exclamación</a:t>
            </a:r>
            <a:r>
              <a:rPr lang="es-PY" sz="3600" dirty="0">
                <a:latin typeface="+mj-lt"/>
              </a:rPr>
              <a:t>; </a:t>
            </a:r>
            <a:r>
              <a:rPr lang="es-PY" sz="3600" u="sng" dirty="0">
                <a:latin typeface="+mj-lt"/>
              </a:rPr>
              <a:t>pero si van al final, se consideran incluidos en ellas</a:t>
            </a:r>
            <a:r>
              <a:rPr lang="es-PY" sz="3600" dirty="0">
                <a:latin typeface="+mj-lt"/>
              </a:rPr>
              <a:t>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45776" y="3990543"/>
            <a:ext cx="847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i="1" dirty="0">
                <a:latin typeface="+mj-lt"/>
              </a:rPr>
              <a:t>Raquel, ¿sabes ya cuándo vendrás? / ¿Sabes ya cuándo vendrás, Raquel?</a:t>
            </a:r>
            <a:endParaRPr lang="es-PY" sz="3200" dirty="0">
              <a:latin typeface="+mj-lt"/>
            </a:endParaRPr>
          </a:p>
          <a:p>
            <a:pPr algn="ctr"/>
            <a:r>
              <a:rPr lang="es-PY" sz="3200" i="1" dirty="0">
                <a:latin typeface="+mj-lt"/>
              </a:rPr>
              <a:t>Para que te enteres, ¡no pienso cambiar de opinión! / ¡No pienso cambiar de opinión, para que te enteres!</a:t>
            </a:r>
            <a:endParaRPr lang="es-PY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6064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3600" b="1" dirty="0">
                <a:latin typeface="+mj-lt"/>
              </a:rPr>
              <a:t>f)</a:t>
            </a:r>
            <a:r>
              <a:rPr lang="es-PY" sz="3600" dirty="0">
                <a:latin typeface="+mj-lt"/>
              </a:rPr>
              <a:t> Cuando se escriben </a:t>
            </a:r>
            <a:r>
              <a:rPr lang="es-PY" sz="3600" u="sng" dirty="0">
                <a:latin typeface="+mj-lt"/>
              </a:rPr>
              <a:t>seguidas varias preguntas o exclamaciones</a:t>
            </a:r>
            <a:r>
              <a:rPr lang="es-PY" sz="3600" dirty="0">
                <a:latin typeface="+mj-lt"/>
              </a:rPr>
              <a:t> breves, se pueden considerar como </a:t>
            </a:r>
            <a:r>
              <a:rPr lang="es-PY" sz="3600" u="sng" dirty="0">
                <a:latin typeface="+mj-lt"/>
              </a:rPr>
              <a:t>oraciones independientes, o bien como partes de un único enunciado</a:t>
            </a:r>
            <a:r>
              <a:rPr lang="es-PY" sz="3600" dirty="0" smtClean="0">
                <a:latin typeface="+mj-lt"/>
              </a:rPr>
              <a:t>.</a:t>
            </a:r>
          </a:p>
          <a:p>
            <a:pPr algn="just"/>
            <a:r>
              <a:rPr lang="es-PY" sz="3600" b="1" dirty="0" smtClean="0">
                <a:latin typeface="+mj-lt"/>
              </a:rPr>
              <a:t>En </a:t>
            </a:r>
            <a:r>
              <a:rPr lang="es-PY" sz="3600" b="1" dirty="0">
                <a:latin typeface="+mj-lt"/>
              </a:rPr>
              <a:t>el primer caso</a:t>
            </a:r>
            <a:r>
              <a:rPr lang="es-PY" sz="3600" dirty="0">
                <a:latin typeface="+mj-lt"/>
              </a:rPr>
              <a:t>, cada interrogación o exclamación se iniciará con mayúscula: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71408" y="4581128"/>
            <a:ext cx="85490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3200" i="1" dirty="0">
                <a:latin typeface="+mj-lt"/>
              </a:rPr>
              <a:t>¿Quién era? ¿De dónde salió? ¿Te dijo qué quería?</a:t>
            </a:r>
            <a:endParaRPr lang="es-PY" sz="3200" dirty="0">
              <a:latin typeface="+mj-lt"/>
            </a:endParaRPr>
          </a:p>
          <a:p>
            <a:pPr algn="ctr"/>
            <a:r>
              <a:rPr lang="es-PY" sz="3200" i="1" dirty="0">
                <a:latin typeface="+mj-lt"/>
              </a:rPr>
              <a:t>¡Cállate! ¡No quiero volver a verte! ¡Márchate!</a:t>
            </a:r>
            <a:endParaRPr lang="es-PY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447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</TotalTime>
  <Words>839</Words>
  <Application>Microsoft Office PowerPoint</Application>
  <PresentationFormat>Presentación en pantalla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Boticario</vt:lpstr>
      <vt:lpstr>SIGNOS DE INTERROGACIÓN Y EXCLAMACIÓN</vt:lpstr>
      <vt:lpstr>Diapositiva 2</vt:lpstr>
      <vt:lpstr>SIGNOS DE INTERROGACIÓN Y EXCLAMACIÓN</vt:lpstr>
      <vt:lpstr>Indicaciones sobre el uso correcto de ambos signos</vt:lpstr>
      <vt:lpstr>Diapositiva 5</vt:lpstr>
      <vt:lpstr>Diapositiva 6</vt:lpstr>
      <vt:lpstr>Diapositiva 7</vt:lpstr>
      <vt:lpstr>Diapositiva 8</vt:lpstr>
      <vt:lpstr>Diapositiva 9</vt:lpstr>
      <vt:lpstr>Diapositiva 10</vt:lpstr>
      <vt:lpstr>Usos especiales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 DE INTERROGACIÓN Y EXCLAMACIÓN</dc:title>
  <dc:creator>acer</dc:creator>
  <cp:lastModifiedBy>Usuario</cp:lastModifiedBy>
  <cp:revision>9</cp:revision>
  <dcterms:created xsi:type="dcterms:W3CDTF">2015-04-05T19:49:20Z</dcterms:created>
  <dcterms:modified xsi:type="dcterms:W3CDTF">2015-04-09T14:37:36Z</dcterms:modified>
</cp:coreProperties>
</file>