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2" r:id="rId1"/>
  </p:sldMasterIdLst>
  <p:sldIdLst>
    <p:sldId id="256" r:id="rId2"/>
    <p:sldId id="257" r:id="rId3"/>
    <p:sldId id="258" r:id="rId4"/>
    <p:sldId id="270" r:id="rId5"/>
    <p:sldId id="271" r:id="rId6"/>
    <p:sldId id="259" r:id="rId7"/>
    <p:sldId id="260" r:id="rId8"/>
    <p:sldId id="261" r:id="rId9"/>
    <p:sldId id="272" r:id="rId10"/>
    <p:sldId id="273" r:id="rId11"/>
    <p:sldId id="274" r:id="rId12"/>
    <p:sldId id="27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688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337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993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9435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28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2831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847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509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05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66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024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78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9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97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91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6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784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508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4212" y="179361"/>
            <a:ext cx="10865363" cy="3158068"/>
          </a:xfrm>
        </p:spPr>
        <p:txBody>
          <a:bodyPr>
            <a:normAutofit/>
          </a:bodyPr>
          <a:lstStyle/>
          <a:p>
            <a:pPr algn="ctr"/>
            <a:r>
              <a:rPr lang="es-PY" sz="6000" cap="none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GRUPO 10</a:t>
            </a:r>
            <a:r>
              <a:rPr lang="es-PY" sz="6000" dirty="0" smtClean="0"/>
              <a:t/>
            </a:r>
            <a:br>
              <a:rPr lang="es-PY" sz="6000" dirty="0" smtClean="0"/>
            </a:br>
            <a:r>
              <a:rPr lang="es-PY" sz="6000" dirty="0" smtClean="0"/>
              <a:t/>
            </a:r>
            <a:br>
              <a:rPr lang="es-PY" sz="6000" dirty="0" smtClean="0"/>
            </a:br>
            <a:endParaRPr lang="es-E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6586" y="2282354"/>
            <a:ext cx="11020109" cy="4048108"/>
          </a:xfrm>
        </p:spPr>
        <p:txBody>
          <a:bodyPr>
            <a:normAutofit/>
          </a:bodyPr>
          <a:lstStyle/>
          <a:p>
            <a:pPr algn="ctr"/>
            <a:r>
              <a:rPr lang="es-PY" dirty="0" smtClean="0"/>
              <a:t>- </a:t>
            </a:r>
            <a:r>
              <a:rPr lang="es-PY" sz="33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OSVALDO PRATES</a:t>
            </a:r>
          </a:p>
          <a:p>
            <a:pPr marL="342900" indent="-342900" algn="ctr">
              <a:buFontTx/>
              <a:buChar char="-"/>
            </a:pPr>
            <a:r>
              <a:rPr lang="es-PY" sz="33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JESSICA BÁEZ</a:t>
            </a:r>
          </a:p>
          <a:p>
            <a:pPr marL="342900" indent="-342900" algn="ctr">
              <a:buFontTx/>
              <a:buChar char="-"/>
            </a:pPr>
            <a:r>
              <a:rPr lang="es-PY" sz="33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DIANA BURGOS</a:t>
            </a:r>
          </a:p>
          <a:p>
            <a:pPr marL="342900" indent="-342900" algn="ctr">
              <a:buFontTx/>
              <a:buChar char="-"/>
            </a:pPr>
            <a:r>
              <a:rPr lang="es-PY" sz="33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HUGO VERGARA</a:t>
            </a:r>
          </a:p>
          <a:p>
            <a:pPr marL="342900" indent="-342900" algn="ctr">
              <a:buFontTx/>
              <a:buChar char="-"/>
            </a:pPr>
            <a:r>
              <a:rPr lang="es-PY" sz="33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SANDRA MEDINA</a:t>
            </a:r>
          </a:p>
          <a:p>
            <a:pPr marL="342900" indent="-342900" algn="ctr">
              <a:buFontTx/>
              <a:buChar char="-"/>
            </a:pPr>
            <a:r>
              <a:rPr lang="es-PY" sz="33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MARIA LIZ VERA</a:t>
            </a:r>
            <a:endParaRPr lang="es-ES" sz="33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26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91361" y="931290"/>
            <a:ext cx="10865363" cy="904493"/>
          </a:xfrm>
        </p:spPr>
        <p:txBody>
          <a:bodyPr>
            <a:normAutofit/>
          </a:bodyPr>
          <a:lstStyle/>
          <a:p>
            <a:pPr algn="ctr"/>
            <a:r>
              <a:rPr lang="es-PY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oper Black" panose="0208090404030B020404" pitchFamily="18" charset="0"/>
              </a:rPr>
              <a:t>REGLAS DE USO:</a:t>
            </a:r>
            <a:endParaRPr lang="es-ES" dirty="0">
              <a:solidFill>
                <a:schemeClr val="bg1">
                  <a:lumMod val="95000"/>
                  <a:lumOff val="5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91361" y="3297645"/>
            <a:ext cx="10745736" cy="384170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es-ES" sz="1800" b="1" dirty="0">
                <a:solidFill>
                  <a:schemeClr val="bg1"/>
                </a:solidFill>
                <a:latin typeface="Book Antiqua" panose="02040602050305030304" pitchFamily="18" charset="0"/>
              </a:rPr>
              <a:t>a</a:t>
            </a:r>
            <a:r>
              <a:rPr lang="es-ES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)</a:t>
            </a:r>
            <a:r>
              <a:rPr lang="es-ES" sz="2800" dirty="0">
                <a:solidFill>
                  <a:schemeClr val="bg1"/>
                </a:solidFill>
                <a:latin typeface="Book Antiqua" panose="02040602050305030304" pitchFamily="18" charset="0"/>
              </a:rPr>
              <a:t> </a:t>
            </a:r>
            <a:r>
              <a:rPr lang="es-ES" sz="2800" cap="none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Como signo de llamada para notas al margen o a pie de página (los asteriscos de llamada pueden escribirse también encerrados entre paréntesis, aunque hoy es raro):</a:t>
            </a:r>
          </a:p>
          <a:p>
            <a:pPr algn="just"/>
            <a:r>
              <a:rPr lang="es-ES" sz="2800" i="1" cap="none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Beethoven</a:t>
            </a:r>
            <a:r>
              <a:rPr lang="es-ES" sz="2800" cap="none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* </a:t>
            </a:r>
            <a:r>
              <a:rPr lang="es-ES" sz="2800" i="1" cap="none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compuso una única ópera, titulada</a:t>
            </a:r>
            <a:r>
              <a:rPr lang="es-ES" sz="2800" cap="none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 </a:t>
            </a:r>
            <a:r>
              <a:rPr lang="es-ES" sz="2800" cap="none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fidelio</a:t>
            </a:r>
            <a:r>
              <a:rPr lang="es-ES" sz="2800" cap="none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**</a:t>
            </a:r>
            <a:r>
              <a:rPr lang="es-ES" sz="2800" i="1" cap="none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.</a:t>
            </a:r>
            <a:endParaRPr lang="es-ES" sz="2800" cap="none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just"/>
            <a:r>
              <a:rPr lang="es-ES" sz="2800" cap="none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* </a:t>
            </a:r>
            <a:r>
              <a:rPr lang="es-ES" sz="2800" i="1" cap="none" dirty="0">
                <a:solidFill>
                  <a:schemeClr val="bg1"/>
                </a:solidFill>
                <a:latin typeface="Book Antiqua" panose="02040602050305030304" pitchFamily="18" charset="0"/>
              </a:rPr>
              <a:t>B</a:t>
            </a:r>
            <a:r>
              <a:rPr lang="es-ES" sz="2800" i="1" cap="none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onn, 1770-viena, 1827. </a:t>
            </a:r>
          </a:p>
          <a:p>
            <a:pPr algn="just"/>
            <a:r>
              <a:rPr lang="es-ES" sz="2800" cap="none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** </a:t>
            </a:r>
            <a:r>
              <a:rPr lang="es-ES" sz="2800" i="1" cap="none" dirty="0">
                <a:solidFill>
                  <a:schemeClr val="bg1"/>
                </a:solidFill>
                <a:latin typeface="Book Antiqua" panose="02040602050305030304" pitchFamily="18" charset="0"/>
              </a:rPr>
              <a:t>E</a:t>
            </a:r>
            <a:r>
              <a:rPr lang="es-ES" sz="2800" i="1" cap="none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strenada en </a:t>
            </a:r>
            <a:r>
              <a:rPr lang="es-ES" sz="2800" i="1" cap="none" dirty="0">
                <a:solidFill>
                  <a:schemeClr val="bg1"/>
                </a:solidFill>
                <a:latin typeface="Book Antiqua" panose="02040602050305030304" pitchFamily="18" charset="0"/>
              </a:rPr>
              <a:t>V</a:t>
            </a:r>
            <a:r>
              <a:rPr lang="es-ES" sz="2800" i="1" cap="none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iena en 1805, durante la ocupación francesa de la ciudad.</a:t>
            </a:r>
            <a:endParaRPr lang="es-ES" sz="2800" cap="none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just"/>
            <a:r>
              <a:rPr lang="es-ES" sz="2800" cap="none" dirty="0">
                <a:solidFill>
                  <a:schemeClr val="bg1"/>
                </a:solidFill>
                <a:latin typeface="Book Antiqua" panose="02040602050305030304" pitchFamily="18" charset="0"/>
              </a:rPr>
              <a:t>D</a:t>
            </a:r>
            <a:r>
              <a:rPr lang="es-ES" sz="2800" cap="none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ado el efecto antiestético que puede producir la acumulación de asteriscos en una misma página, cuando haya necesidad de hacer varias llamadas, lo más recomendable es utilizar números arábigos.</a:t>
            </a:r>
          </a:p>
          <a:p>
            <a:pPr algn="just"/>
            <a:r>
              <a:rPr lang="es-ES" sz="2800" cap="none" dirty="0" smtClean="0"/>
              <a:t> </a:t>
            </a:r>
            <a:endParaRPr lang="es-ES" sz="2800" cap="none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195" y="59094"/>
            <a:ext cx="3485697" cy="97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0873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717451" y="1561515"/>
            <a:ext cx="10570147" cy="529648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es-ES" sz="3200" b="1" dirty="0">
                <a:solidFill>
                  <a:schemeClr val="bg1"/>
                </a:solidFill>
                <a:latin typeface="Book Antiqua" panose="02040602050305030304" pitchFamily="18" charset="0"/>
              </a:rPr>
              <a:t>b)</a:t>
            </a:r>
            <a:r>
              <a:rPr lang="es-ES" sz="3200" dirty="0">
                <a:solidFill>
                  <a:schemeClr val="bg1"/>
                </a:solidFill>
                <a:latin typeface="Book Antiqua" panose="02040602050305030304" pitchFamily="18" charset="0"/>
              </a:rPr>
              <a:t> </a:t>
            </a:r>
            <a:r>
              <a:rPr lang="es-ES" sz="32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E</a:t>
            </a:r>
            <a:r>
              <a:rPr lang="es-ES" sz="3200" cap="none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n obras de gramática, se utiliza para indicar que una determinada construcción es «agramatical», es decir, imposible, por incumplir alguna de las reglas del sistema de la lengua: *</a:t>
            </a:r>
            <a:r>
              <a:rPr lang="es-ES" sz="3200" i="1" cap="none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sus estos ojos;</a:t>
            </a:r>
            <a:r>
              <a:rPr lang="es-ES" sz="3200" cap="none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 *</a:t>
            </a:r>
            <a:r>
              <a:rPr lang="es-ES" sz="3200" i="1" cap="none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quiero que yo vaya a parís</a:t>
            </a:r>
            <a:r>
              <a:rPr lang="es-ES" sz="32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.</a:t>
            </a:r>
          </a:p>
          <a:p>
            <a:pPr algn="just"/>
            <a:endParaRPr lang="es-ES" sz="3200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just"/>
            <a:r>
              <a:rPr lang="es-ES" sz="3200" b="1" dirty="0">
                <a:solidFill>
                  <a:schemeClr val="bg1"/>
                </a:solidFill>
                <a:latin typeface="Book Antiqua" panose="02040602050305030304" pitchFamily="18" charset="0"/>
              </a:rPr>
              <a:t>c)</a:t>
            </a:r>
            <a:r>
              <a:rPr lang="es-ES" sz="3200" dirty="0">
                <a:solidFill>
                  <a:schemeClr val="bg1"/>
                </a:solidFill>
                <a:latin typeface="Book Antiqua" panose="02040602050305030304" pitchFamily="18" charset="0"/>
              </a:rPr>
              <a:t> </a:t>
            </a:r>
            <a:r>
              <a:rPr lang="es-ES" sz="32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E</a:t>
            </a:r>
            <a:r>
              <a:rPr lang="es-ES" sz="3200" cap="none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n informaciones o comentarios etimológicos, sirve para indicar, antepuesto a una voz, que se trata de un vocablo hipotético, fruto de una reconstrucción, cuya existencia se supone aunque no se haya documentado por escrito: *</a:t>
            </a:r>
            <a:r>
              <a:rPr lang="es-ES" sz="3200" i="1" cap="none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bava</a:t>
            </a:r>
            <a:r>
              <a:rPr lang="es-ES" sz="3200" i="1" cap="none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,</a:t>
            </a:r>
            <a:r>
              <a:rPr lang="es-ES" sz="3200" cap="none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 *</a:t>
            </a:r>
            <a:r>
              <a:rPr lang="es-ES" sz="3200" i="1" cap="none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appariculare</a:t>
            </a:r>
            <a:r>
              <a:rPr lang="es-ES" sz="3200" cap="none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.</a:t>
            </a:r>
          </a:p>
          <a:p>
            <a:r>
              <a:rPr lang="es-ES" sz="2400" dirty="0"/>
              <a:t> 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22236" y="124462"/>
            <a:ext cx="10865363" cy="90449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PY" smtClean="0">
                <a:solidFill>
                  <a:schemeClr val="bg1">
                    <a:lumMod val="95000"/>
                    <a:lumOff val="5000"/>
                  </a:schemeClr>
                </a:solidFill>
                <a:latin typeface="Cooper Black" panose="0208090404030B020404" pitchFamily="18" charset="0"/>
              </a:rPr>
              <a:t>REGLAS DE USO:</a:t>
            </a:r>
            <a:endParaRPr lang="es-ES" dirty="0">
              <a:solidFill>
                <a:schemeClr val="bg1">
                  <a:lumMod val="95000"/>
                  <a:lumOff val="5000"/>
                </a:schemeClr>
              </a:solidFill>
              <a:latin typeface="Cooper Black" panose="0208090404030B0204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53" y="168679"/>
            <a:ext cx="1907483" cy="135049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0757" y="61765"/>
            <a:ext cx="1481243" cy="1494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0177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46751" y="2499506"/>
            <a:ext cx="7041806" cy="1555659"/>
          </a:xfrm>
        </p:spPr>
        <p:txBody>
          <a:bodyPr/>
          <a:lstStyle/>
          <a:p>
            <a:r>
              <a:rPr lang="es-PY" dirty="0" smtClean="0"/>
              <a:t>gracias por su atención!!!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30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98776" y="422031"/>
            <a:ext cx="10865363" cy="4093697"/>
          </a:xfrm>
        </p:spPr>
        <p:txBody>
          <a:bodyPr>
            <a:normAutofit/>
          </a:bodyPr>
          <a:lstStyle/>
          <a:p>
            <a:pPr algn="ctr"/>
            <a:r>
              <a:rPr lang="es-PY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oper Black" panose="0208090404030B020404" pitchFamily="18" charset="0"/>
              </a:rPr>
              <a:t>USO DE LA BARRA    </a:t>
            </a:r>
            <a:br>
              <a:rPr lang="es-PY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oper Black" panose="0208090404030B020404" pitchFamily="18" charset="0"/>
              </a:rPr>
            </a:br>
            <a:r>
              <a:rPr lang="es-PY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oper Black" panose="0208090404030B020404" pitchFamily="18" charset="0"/>
              </a:rPr>
              <a:t/>
            </a:r>
            <a:br>
              <a:rPr lang="es-PY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oper Black" panose="0208090404030B020404" pitchFamily="18" charset="0"/>
              </a:rPr>
            </a:br>
            <a:r>
              <a:rPr lang="es-PY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oper Black" panose="0208090404030B020404" pitchFamily="18" charset="0"/>
              </a:rPr>
              <a:t/>
            </a:r>
            <a:br>
              <a:rPr lang="es-PY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oper Black" panose="0208090404030B020404" pitchFamily="18" charset="0"/>
              </a:rPr>
            </a:br>
            <a:r>
              <a:rPr lang="es-PY" dirty="0">
                <a:solidFill>
                  <a:schemeClr val="bg1">
                    <a:lumMod val="95000"/>
                    <a:lumOff val="5000"/>
                  </a:schemeClr>
                </a:solidFill>
                <a:latin typeface="Cooper Black" panose="0208090404030B020404" pitchFamily="18" charset="0"/>
              </a:rPr>
              <a:t/>
            </a:r>
            <a:br>
              <a:rPr lang="es-PY" dirty="0">
                <a:solidFill>
                  <a:schemeClr val="bg1">
                    <a:lumMod val="95000"/>
                    <a:lumOff val="5000"/>
                  </a:schemeClr>
                </a:solidFill>
                <a:latin typeface="Cooper Black" panose="0208090404030B020404" pitchFamily="18" charset="0"/>
              </a:rPr>
            </a:br>
            <a:r>
              <a:rPr lang="es-PY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oper Black" panose="0208090404030B020404" pitchFamily="18" charset="0"/>
              </a:rPr>
              <a:t>Y EL ASTERISCO </a:t>
            </a:r>
            <a:endParaRPr lang="es-ES" dirty="0">
              <a:solidFill>
                <a:schemeClr val="bg1">
                  <a:lumMod val="95000"/>
                  <a:lumOff val="5000"/>
                </a:schemeClr>
              </a:solidFill>
              <a:latin typeface="Cooper Black" panose="0208090404030B020404" pitchFamily="18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741" y="1767577"/>
            <a:ext cx="2454050" cy="175289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539" y="4792360"/>
            <a:ext cx="1178291" cy="10457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157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2236" y="419884"/>
            <a:ext cx="10865363" cy="904493"/>
          </a:xfrm>
        </p:spPr>
        <p:txBody>
          <a:bodyPr>
            <a:normAutofit/>
          </a:bodyPr>
          <a:lstStyle/>
          <a:p>
            <a:pPr algn="ctr"/>
            <a:r>
              <a:rPr lang="es-PY" dirty="0">
                <a:solidFill>
                  <a:schemeClr val="bg1">
                    <a:lumMod val="95000"/>
                    <a:lumOff val="5000"/>
                  </a:schemeClr>
                </a:solidFill>
                <a:latin typeface="Cooper Black" panose="0208090404030B020404" pitchFamily="18" charset="0"/>
              </a:rPr>
              <a:t>LA BARRA</a:t>
            </a:r>
            <a:endParaRPr lang="es-ES" dirty="0">
              <a:solidFill>
                <a:schemeClr val="bg1">
                  <a:lumMod val="95000"/>
                  <a:lumOff val="5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16326" y="1171977"/>
            <a:ext cx="10772384" cy="914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3600" dirty="0"/>
              <a:t>Signo ortográfico auxiliar</a:t>
            </a:r>
            <a:endParaRPr lang="es-ES" sz="3600" dirty="0">
              <a:solidFill>
                <a:schemeClr val="bg1">
                  <a:lumMod val="95000"/>
                  <a:lumOff val="5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31481" y="5516451"/>
            <a:ext cx="10772384" cy="914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ES" sz="2400" dirty="0"/>
              <a:t>La barra propiamente dicha consiste en una línea diagonal que se traza de arriba abajo y de derecha a izquierda</a:t>
            </a:r>
            <a:endParaRPr lang="es-ES" sz="2400" dirty="0">
              <a:solidFill>
                <a:schemeClr val="bg1">
                  <a:lumMod val="95000"/>
                  <a:lumOff val="5000"/>
                </a:schemeClr>
              </a:solidFill>
              <a:latin typeface="Cooper Black" panose="0208090404030B0204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678" y="2076470"/>
            <a:ext cx="1552575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33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477" y="2560320"/>
            <a:ext cx="2153084" cy="894388"/>
          </a:xfrm>
        </p:spPr>
        <p:txBody>
          <a:bodyPr>
            <a:normAutofit/>
          </a:bodyPr>
          <a:lstStyle/>
          <a:p>
            <a:pPr algn="ctr"/>
            <a:r>
              <a:rPr lang="es-PY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oper Black" panose="0208090404030B020404" pitchFamily="18" charset="0"/>
              </a:rPr>
              <a:t>USOS:</a:t>
            </a:r>
            <a:endParaRPr lang="es-ES" dirty="0">
              <a:solidFill>
                <a:schemeClr val="bg1">
                  <a:lumMod val="95000"/>
                  <a:lumOff val="5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Abrir llave 2"/>
          <p:cNvSpPr/>
          <p:nvPr/>
        </p:nvSpPr>
        <p:spPr>
          <a:xfrm>
            <a:off x="2194163" y="82226"/>
            <a:ext cx="1435697" cy="6160857"/>
          </a:xfrm>
          <a:prstGeom prst="leftBrace">
            <a:avLst/>
          </a:prstGeom>
          <a:noFill/>
          <a:ln w="666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3094891" y="314751"/>
            <a:ext cx="8665699" cy="60016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2400" b="1" u="sng" dirty="0">
                <a:solidFill>
                  <a:schemeClr val="bg1"/>
                </a:solidFill>
                <a:latin typeface="Book Antiqua" panose="02040602050305030304" pitchFamily="18" charset="0"/>
              </a:rPr>
              <a:t>a)</a:t>
            </a:r>
            <a:r>
              <a:rPr lang="es-E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 </a:t>
            </a:r>
            <a:r>
              <a:rPr lang="es-ES" sz="2400" dirty="0">
                <a:solidFill>
                  <a:srgbClr val="FF0000"/>
                </a:solidFill>
                <a:latin typeface="Book Antiqua" panose="02040602050305030304" pitchFamily="18" charset="0"/>
              </a:rPr>
              <a:t>Sustituye a una preposición en expresiones </a:t>
            </a:r>
            <a:r>
              <a:rPr lang="es-ES" sz="24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como:</a:t>
            </a:r>
            <a:r>
              <a:rPr lang="es-E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 </a:t>
            </a:r>
            <a:endParaRPr lang="es-ES" sz="2400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r>
              <a:rPr lang="es-ES" sz="2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- 120 </a:t>
            </a:r>
            <a:r>
              <a:rPr lang="es-ES" sz="2400" i="1" dirty="0">
                <a:solidFill>
                  <a:schemeClr val="bg1"/>
                </a:solidFill>
                <a:latin typeface="Book Antiqua" panose="02040602050305030304" pitchFamily="18" charset="0"/>
              </a:rPr>
              <a:t>km/h</a:t>
            </a:r>
            <a:r>
              <a:rPr lang="es-E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 [= kilómetros por hora</a:t>
            </a:r>
            <a:r>
              <a:rPr lang="es-ES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]</a:t>
            </a:r>
            <a:r>
              <a:rPr lang="es-E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 </a:t>
            </a:r>
            <a:endParaRPr lang="es-ES" sz="2400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r>
              <a:rPr lang="es-ES" sz="2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- Real </a:t>
            </a:r>
            <a:r>
              <a:rPr lang="es-ES" sz="2400" i="1" dirty="0">
                <a:solidFill>
                  <a:schemeClr val="bg1"/>
                </a:solidFill>
                <a:latin typeface="Book Antiqua" panose="02040602050305030304" pitchFamily="18" charset="0"/>
              </a:rPr>
              <a:t>Decreto Legislativo 1/1995 de 24 de marzo</a:t>
            </a:r>
            <a:r>
              <a:rPr lang="es-E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 [= primer decreto de 1995</a:t>
            </a:r>
            <a:r>
              <a:rPr lang="es-ES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].</a:t>
            </a:r>
            <a:r>
              <a:rPr lang="es-E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 </a:t>
            </a:r>
            <a:endParaRPr lang="es-ES" sz="2400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r>
              <a:rPr lang="es-ES" sz="2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- Salario </a:t>
            </a:r>
            <a:r>
              <a:rPr lang="es-ES" sz="2400" i="1" dirty="0">
                <a:solidFill>
                  <a:schemeClr val="bg1"/>
                </a:solidFill>
                <a:latin typeface="Book Antiqua" panose="02040602050305030304" pitchFamily="18" charset="0"/>
              </a:rPr>
              <a:t>bruto 1800 euros/mes</a:t>
            </a:r>
            <a:r>
              <a:rPr lang="es-E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 [= euros al mes]. </a:t>
            </a:r>
            <a:endParaRPr lang="es-ES" sz="2400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r>
              <a:rPr lang="es-ES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En </a:t>
            </a:r>
            <a:r>
              <a:rPr lang="es-E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este uso se escribe sin separación alguna de los signos gráficos que une.</a:t>
            </a:r>
          </a:p>
          <a:p>
            <a:endParaRPr lang="es-ES" sz="2400" b="1" u="sng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r>
              <a:rPr lang="es-ES" sz="2400" b="1" u="sng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b</a:t>
            </a:r>
            <a:r>
              <a:rPr lang="es-ES" sz="2400" b="1" u="sng" dirty="0">
                <a:solidFill>
                  <a:schemeClr val="bg1"/>
                </a:solidFill>
                <a:latin typeface="Book Antiqua" panose="02040602050305030304" pitchFamily="18" charset="0"/>
              </a:rPr>
              <a:t>)</a:t>
            </a:r>
            <a:r>
              <a:rPr lang="es-E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 Colocada entre dos palabras, o entre una palabra y un morfema, </a:t>
            </a:r>
            <a:r>
              <a:rPr lang="es-ES" sz="2400" dirty="0">
                <a:solidFill>
                  <a:srgbClr val="FF0000"/>
                </a:solidFill>
                <a:latin typeface="Book Antiqua" panose="02040602050305030304" pitchFamily="18" charset="0"/>
              </a:rPr>
              <a:t>indica la existencia de dos o más opciones </a:t>
            </a:r>
            <a:r>
              <a:rPr lang="es-E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posibles. </a:t>
            </a:r>
            <a:endParaRPr lang="es-ES" sz="2400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r>
              <a:rPr lang="es-ES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En </a:t>
            </a:r>
            <a:r>
              <a:rPr lang="es-E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este caso tampoco se escribe entre espacios y puede sustituirse por </a:t>
            </a:r>
            <a:r>
              <a:rPr lang="es-ES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paréntesis:</a:t>
            </a:r>
            <a:r>
              <a:rPr lang="es-E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 </a:t>
            </a:r>
            <a:r>
              <a:rPr lang="es-ES" sz="2400" i="1" dirty="0">
                <a:solidFill>
                  <a:schemeClr val="bg1"/>
                </a:solidFill>
                <a:latin typeface="Book Antiqua" panose="02040602050305030304" pitchFamily="18" charset="0"/>
              </a:rPr>
              <a:t>El/los día/s pasado/s; Querido/a amigo/a</a:t>
            </a:r>
            <a:r>
              <a:rPr lang="es-E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.</a:t>
            </a:r>
          </a:p>
          <a:p>
            <a:endParaRPr lang="es-ES" sz="2400" b="1" u="sng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r>
              <a:rPr lang="es-ES" sz="2400" b="1" u="sng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c</a:t>
            </a:r>
            <a:r>
              <a:rPr lang="es-ES" sz="2400" b="1" u="sng" dirty="0">
                <a:solidFill>
                  <a:schemeClr val="bg1"/>
                </a:solidFill>
                <a:latin typeface="Book Antiqua" panose="02040602050305030304" pitchFamily="18" charset="0"/>
              </a:rPr>
              <a:t>)</a:t>
            </a:r>
            <a:r>
              <a:rPr lang="es-E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 </a:t>
            </a:r>
            <a:r>
              <a:rPr lang="es-ES" sz="2400" dirty="0">
                <a:solidFill>
                  <a:srgbClr val="FF0000"/>
                </a:solidFill>
                <a:latin typeface="Book Antiqua" panose="02040602050305030304" pitchFamily="18" charset="0"/>
              </a:rPr>
              <a:t>Forma parte de algunas a</a:t>
            </a:r>
            <a:r>
              <a:rPr lang="es-ES" sz="24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breviaturas</a:t>
            </a:r>
            <a:r>
              <a:rPr lang="es-ES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:</a:t>
            </a:r>
          </a:p>
          <a:p>
            <a:r>
              <a:rPr lang="es-E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 </a:t>
            </a:r>
            <a:r>
              <a:rPr lang="es-ES" sz="2400" i="1" dirty="0">
                <a:solidFill>
                  <a:schemeClr val="bg1"/>
                </a:solidFill>
                <a:latin typeface="Book Antiqua" panose="02040602050305030304" pitchFamily="18" charset="0"/>
              </a:rPr>
              <a:t>c/</a:t>
            </a:r>
            <a:r>
              <a:rPr lang="es-E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 (por </a:t>
            </a:r>
            <a:r>
              <a:rPr lang="es-ES" sz="2400" i="1" dirty="0">
                <a:solidFill>
                  <a:schemeClr val="bg1"/>
                </a:solidFill>
                <a:latin typeface="Book Antiqua" panose="02040602050305030304" pitchFamily="18" charset="0"/>
              </a:rPr>
              <a:t>calle</a:t>
            </a:r>
            <a:r>
              <a:rPr lang="es-E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), </a:t>
            </a:r>
            <a:r>
              <a:rPr lang="es-ES" sz="2400" i="1" dirty="0">
                <a:solidFill>
                  <a:schemeClr val="bg1"/>
                </a:solidFill>
                <a:latin typeface="Book Antiqua" panose="02040602050305030304" pitchFamily="18" charset="0"/>
              </a:rPr>
              <a:t>c/c</a:t>
            </a:r>
            <a:r>
              <a:rPr lang="es-E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 (por </a:t>
            </a:r>
            <a:r>
              <a:rPr lang="es-ES" sz="2400" i="1" dirty="0">
                <a:solidFill>
                  <a:schemeClr val="bg1"/>
                </a:solidFill>
                <a:latin typeface="Book Antiqua" panose="02040602050305030304" pitchFamily="18" charset="0"/>
              </a:rPr>
              <a:t>cuenta corriente</a:t>
            </a:r>
            <a:r>
              <a:rPr lang="es-ES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).</a:t>
            </a:r>
            <a:endParaRPr lang="es-ES" sz="24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8361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841674"/>
            <a:ext cx="2150310" cy="824049"/>
          </a:xfrm>
        </p:spPr>
        <p:txBody>
          <a:bodyPr>
            <a:normAutofit/>
          </a:bodyPr>
          <a:lstStyle/>
          <a:p>
            <a:pPr algn="ctr"/>
            <a:r>
              <a:rPr lang="es-PY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oper Black" panose="0208090404030B020404" pitchFamily="18" charset="0"/>
              </a:rPr>
              <a:t>USOS:</a:t>
            </a:r>
            <a:endParaRPr lang="es-ES" dirty="0">
              <a:solidFill>
                <a:schemeClr val="bg1">
                  <a:lumMod val="95000"/>
                  <a:lumOff val="5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Abrir llave 2"/>
          <p:cNvSpPr/>
          <p:nvPr/>
        </p:nvSpPr>
        <p:spPr>
          <a:xfrm>
            <a:off x="2150310" y="63305"/>
            <a:ext cx="1435697" cy="6684731"/>
          </a:xfrm>
          <a:prstGeom prst="leftBrace">
            <a:avLst/>
          </a:prstGeom>
          <a:noFill/>
          <a:ln w="666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2996419" y="226320"/>
            <a:ext cx="8989256" cy="68480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2200" b="1" u="sng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d</a:t>
            </a:r>
            <a:r>
              <a:rPr lang="es-ES" sz="2200" b="1" u="sng" dirty="0">
                <a:solidFill>
                  <a:schemeClr val="bg1"/>
                </a:solidFill>
                <a:latin typeface="Book Antiqua" panose="02040602050305030304" pitchFamily="18" charset="0"/>
              </a:rPr>
              <a:t>)</a:t>
            </a:r>
            <a:r>
              <a:rPr lang="es-ES" sz="2200" dirty="0">
                <a:solidFill>
                  <a:schemeClr val="bg1"/>
                </a:solidFill>
                <a:latin typeface="Book Antiqua" panose="02040602050305030304" pitchFamily="18" charset="0"/>
              </a:rPr>
              <a:t> </a:t>
            </a:r>
            <a:r>
              <a:rPr lang="es-ES" sz="2200" dirty="0">
                <a:solidFill>
                  <a:srgbClr val="FF0000"/>
                </a:solidFill>
                <a:latin typeface="Book Antiqua" panose="02040602050305030304" pitchFamily="18" charset="0"/>
              </a:rPr>
              <a:t>Se utiliza para separar la mención de día, mes y año </a:t>
            </a:r>
            <a:r>
              <a:rPr lang="es-ES" sz="2200" dirty="0">
                <a:solidFill>
                  <a:schemeClr val="bg1"/>
                </a:solidFill>
                <a:latin typeface="Book Antiqua" panose="02040602050305030304" pitchFamily="18" charset="0"/>
              </a:rPr>
              <a:t>en la expresión numérica de las fechas: </a:t>
            </a:r>
            <a:r>
              <a:rPr lang="es-ES" sz="2200" i="1" dirty="0">
                <a:solidFill>
                  <a:schemeClr val="bg1"/>
                </a:solidFill>
                <a:latin typeface="Book Antiqua" panose="02040602050305030304" pitchFamily="18" charset="0"/>
              </a:rPr>
              <a:t>15/2/2000,</a:t>
            </a:r>
            <a:r>
              <a:rPr lang="es-ES" sz="2200" dirty="0">
                <a:solidFill>
                  <a:schemeClr val="bg1"/>
                </a:solidFill>
                <a:latin typeface="Book Antiqua" panose="02040602050305030304" pitchFamily="18" charset="0"/>
              </a:rPr>
              <a:t> para lo que también pueden emplearse guiones o </a:t>
            </a:r>
            <a:r>
              <a:rPr lang="es-ES" sz="22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puntos.</a:t>
            </a:r>
            <a:endParaRPr lang="es-ES" sz="2200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endParaRPr lang="es-ES" sz="2200" b="1" u="sng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r>
              <a:rPr lang="es-ES" sz="2200" b="1" u="sng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e</a:t>
            </a:r>
            <a:r>
              <a:rPr lang="es-ES" sz="2200" b="1" u="sng" dirty="0">
                <a:solidFill>
                  <a:schemeClr val="bg1"/>
                </a:solidFill>
                <a:latin typeface="Book Antiqua" panose="02040602050305030304" pitchFamily="18" charset="0"/>
              </a:rPr>
              <a:t>)</a:t>
            </a:r>
            <a:r>
              <a:rPr lang="es-ES" sz="2200" dirty="0">
                <a:solidFill>
                  <a:srgbClr val="FF0000"/>
                </a:solidFill>
                <a:latin typeface="Book Antiqua" panose="02040602050305030304" pitchFamily="18" charset="0"/>
              </a:rPr>
              <a:t> En obras lingüísticas, la representación de los fonemas y las transcripciones fonológicas se encierran entre barras</a:t>
            </a:r>
            <a:r>
              <a:rPr lang="es-ES" sz="2200" dirty="0">
                <a:solidFill>
                  <a:schemeClr val="bg1"/>
                </a:solidFill>
                <a:latin typeface="Book Antiqua" panose="02040602050305030304" pitchFamily="18" charset="0"/>
              </a:rPr>
              <a:t>: </a:t>
            </a:r>
            <a:r>
              <a:rPr lang="es-ES" sz="2200" i="1" dirty="0">
                <a:solidFill>
                  <a:schemeClr val="bg1"/>
                </a:solidFill>
                <a:latin typeface="Book Antiqua" panose="02040602050305030304" pitchFamily="18" charset="0"/>
              </a:rPr>
              <a:t>el fonema /s/, /</a:t>
            </a:r>
            <a:r>
              <a:rPr lang="es-ES" sz="2200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klábe</a:t>
            </a:r>
            <a:r>
              <a:rPr lang="es-ES" sz="2200" i="1" dirty="0">
                <a:solidFill>
                  <a:schemeClr val="bg1"/>
                </a:solidFill>
                <a:latin typeface="Book Antiqua" panose="02040602050305030304" pitchFamily="18" charset="0"/>
              </a:rPr>
              <a:t>/.</a:t>
            </a:r>
            <a:r>
              <a:rPr lang="es-ES" sz="2200" dirty="0">
                <a:solidFill>
                  <a:schemeClr val="bg1"/>
                </a:solidFill>
                <a:latin typeface="Book Antiqua" panose="02040602050305030304" pitchFamily="18" charset="0"/>
              </a:rPr>
              <a:t> </a:t>
            </a:r>
            <a:endParaRPr lang="es-ES" sz="2200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r>
              <a:rPr lang="es-ES" sz="22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Para </a:t>
            </a:r>
            <a:r>
              <a:rPr lang="es-ES" sz="2200" dirty="0">
                <a:solidFill>
                  <a:schemeClr val="bg1"/>
                </a:solidFill>
                <a:latin typeface="Book Antiqua" panose="02040602050305030304" pitchFamily="18" charset="0"/>
              </a:rPr>
              <a:t>las transcripciones fonéticas se usan los </a:t>
            </a:r>
            <a:r>
              <a:rPr lang="es-ES" sz="22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corchetes</a:t>
            </a:r>
            <a:r>
              <a:rPr lang="es-ES" sz="22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.</a:t>
            </a:r>
          </a:p>
          <a:p>
            <a:endParaRPr lang="es-ES" sz="2200" b="1" u="sng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r>
              <a:rPr lang="es-ES" sz="2200" b="1" u="sng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f</a:t>
            </a:r>
            <a:r>
              <a:rPr lang="es-ES" sz="2200" b="1" u="sng" dirty="0">
                <a:solidFill>
                  <a:schemeClr val="bg1"/>
                </a:solidFill>
                <a:latin typeface="Book Antiqua" panose="02040602050305030304" pitchFamily="18" charset="0"/>
              </a:rPr>
              <a:t>)</a:t>
            </a:r>
            <a:r>
              <a:rPr lang="es-ES" sz="2200" dirty="0">
                <a:solidFill>
                  <a:schemeClr val="bg1"/>
                </a:solidFill>
                <a:latin typeface="Book Antiqua" panose="02040602050305030304" pitchFamily="18" charset="0"/>
              </a:rPr>
              <a:t> </a:t>
            </a:r>
            <a:r>
              <a:rPr lang="es-ES" sz="2200" dirty="0">
                <a:solidFill>
                  <a:srgbClr val="FF0000"/>
                </a:solidFill>
                <a:latin typeface="Book Antiqua" panose="02040602050305030304" pitchFamily="18" charset="0"/>
              </a:rPr>
              <a:t>También se emplea para separar los versos en los textos poéticos </a:t>
            </a:r>
            <a:r>
              <a:rPr lang="es-ES" sz="2200" dirty="0">
                <a:solidFill>
                  <a:schemeClr val="bg1"/>
                </a:solidFill>
                <a:latin typeface="Book Antiqua" panose="02040602050305030304" pitchFamily="18" charset="0"/>
              </a:rPr>
              <a:t>que se reproducen en línea seguida. </a:t>
            </a:r>
            <a:endParaRPr lang="es-ES" sz="2200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r>
              <a:rPr lang="es-ES" sz="22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En </a:t>
            </a:r>
            <a:r>
              <a:rPr lang="es-ES" sz="2200" dirty="0">
                <a:solidFill>
                  <a:schemeClr val="bg1"/>
                </a:solidFill>
                <a:latin typeface="Book Antiqua" panose="02040602050305030304" pitchFamily="18" charset="0"/>
              </a:rPr>
              <a:t>este caso, la barra se escribe entre espacios: </a:t>
            </a:r>
            <a:r>
              <a:rPr lang="es-ES" sz="2200" i="1" dirty="0">
                <a:solidFill>
                  <a:schemeClr val="bg1"/>
                </a:solidFill>
                <a:latin typeface="Book Antiqua" panose="02040602050305030304" pitchFamily="18" charset="0"/>
              </a:rPr>
              <a:t>«¡Si después de las alas de los pájaros, / no sobrevive el pájaro parado! / ¡Más valdría, en verdad, / que se lo coman todo y acabemos!»</a:t>
            </a:r>
            <a:r>
              <a:rPr lang="es-ES" sz="2200" dirty="0">
                <a:solidFill>
                  <a:schemeClr val="bg1"/>
                </a:solidFill>
                <a:latin typeface="Book Antiqua" panose="02040602050305030304" pitchFamily="18" charset="0"/>
              </a:rPr>
              <a:t> </a:t>
            </a:r>
            <a:endParaRPr lang="es-ES" sz="2200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endParaRPr lang="es-ES" sz="2200" b="1" u="sng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r>
              <a:rPr lang="es-ES" sz="2200" b="1" u="sng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g</a:t>
            </a:r>
            <a:r>
              <a:rPr lang="es-ES" sz="2200" b="1" u="sng" dirty="0">
                <a:solidFill>
                  <a:schemeClr val="bg1"/>
                </a:solidFill>
                <a:latin typeface="Book Antiqua" panose="02040602050305030304" pitchFamily="18" charset="0"/>
              </a:rPr>
              <a:t>)</a:t>
            </a:r>
            <a:r>
              <a:rPr lang="es-ES" sz="2200" dirty="0">
                <a:solidFill>
                  <a:schemeClr val="bg1"/>
                </a:solidFill>
                <a:latin typeface="Book Antiqua" panose="02040602050305030304" pitchFamily="18" charset="0"/>
              </a:rPr>
              <a:t> </a:t>
            </a:r>
            <a:r>
              <a:rPr lang="es-ES" sz="2200" dirty="0">
                <a:solidFill>
                  <a:srgbClr val="FF0000"/>
                </a:solidFill>
                <a:latin typeface="Book Antiqua" panose="02040602050305030304" pitchFamily="18" charset="0"/>
              </a:rPr>
              <a:t>En las transcripciones de portadas de textos antiguos</a:t>
            </a:r>
            <a:r>
              <a:rPr lang="es-ES" sz="2200" dirty="0">
                <a:solidFill>
                  <a:schemeClr val="bg1"/>
                </a:solidFill>
                <a:latin typeface="Book Antiqua" panose="02040602050305030304" pitchFamily="18" charset="0"/>
              </a:rPr>
              <a:t>, señala un cambio de línea en el original, y también se escribe entre espacios: </a:t>
            </a:r>
            <a:endParaRPr lang="es-ES" sz="2200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r>
              <a:rPr lang="es-ES" sz="22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QVINTA </a:t>
            </a:r>
            <a:r>
              <a:rPr lang="es-ES" sz="2200" i="1" dirty="0">
                <a:solidFill>
                  <a:schemeClr val="bg1"/>
                </a:solidFill>
                <a:latin typeface="Book Antiqua" panose="02040602050305030304" pitchFamily="18" charset="0"/>
              </a:rPr>
              <a:t>/ PARTE DE FLOR / DE ROMANCES NVE / </a:t>
            </a:r>
            <a:r>
              <a:rPr lang="es-ES" sz="2200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uos</a:t>
            </a:r>
            <a:r>
              <a:rPr lang="es-ES" sz="2200" i="1" dirty="0">
                <a:solidFill>
                  <a:schemeClr val="bg1"/>
                </a:solidFill>
                <a:latin typeface="Book Antiqua" panose="02040602050305030304" pitchFamily="18" charset="0"/>
              </a:rPr>
              <a:t>, nunca hasta </a:t>
            </a:r>
            <a:r>
              <a:rPr lang="es-ES" sz="2200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agora</a:t>
            </a:r>
            <a:r>
              <a:rPr lang="es-ES" sz="2200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es-ES" sz="2200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impressos</a:t>
            </a:r>
            <a:r>
              <a:rPr lang="es-ES" sz="2200" i="1" dirty="0">
                <a:solidFill>
                  <a:schemeClr val="bg1"/>
                </a:solidFill>
                <a:latin typeface="Book Antiqua" panose="02040602050305030304" pitchFamily="18" charset="0"/>
              </a:rPr>
              <a:t>.</a:t>
            </a:r>
            <a:endParaRPr lang="es-ES" sz="2200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endParaRPr lang="es-ES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7868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0522" y="3080824"/>
            <a:ext cx="1952568" cy="598965"/>
          </a:xfrm>
        </p:spPr>
        <p:txBody>
          <a:bodyPr>
            <a:normAutofit fontScale="90000"/>
          </a:bodyPr>
          <a:lstStyle/>
          <a:p>
            <a:pPr algn="ctr"/>
            <a:r>
              <a:rPr lang="es-PY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oper Black" panose="0208090404030B020404" pitchFamily="18" charset="0"/>
              </a:rPr>
              <a:t>USOS:</a:t>
            </a:r>
            <a:endParaRPr lang="es-ES" dirty="0">
              <a:solidFill>
                <a:schemeClr val="bg1">
                  <a:lumMod val="95000"/>
                  <a:lumOff val="5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Abrir llave 2"/>
          <p:cNvSpPr/>
          <p:nvPr/>
        </p:nvSpPr>
        <p:spPr>
          <a:xfrm>
            <a:off x="1940549" y="271742"/>
            <a:ext cx="1435697" cy="6160857"/>
          </a:xfrm>
          <a:prstGeom prst="leftBrace">
            <a:avLst/>
          </a:prstGeom>
          <a:noFill/>
          <a:ln w="666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2888070" y="271742"/>
            <a:ext cx="8942859" cy="61093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2300" b="1" u="sng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h</a:t>
            </a:r>
            <a:r>
              <a:rPr lang="es-ES" sz="2300" b="1" u="sng" dirty="0">
                <a:solidFill>
                  <a:schemeClr val="bg1"/>
                </a:solidFill>
                <a:latin typeface="Book Antiqua" panose="02040602050305030304" pitchFamily="18" charset="0"/>
              </a:rPr>
              <a:t>)</a:t>
            </a:r>
            <a:r>
              <a:rPr lang="es-ES" sz="2300" dirty="0">
                <a:solidFill>
                  <a:srgbClr val="FF0000"/>
                </a:solidFill>
                <a:latin typeface="Book Antiqua" panose="02040602050305030304" pitchFamily="18" charset="0"/>
              </a:rPr>
              <a:t> En obras de ortografía, se utiliza para marcar el final de renglón </a:t>
            </a:r>
            <a:r>
              <a:rPr lang="es-ES" sz="2300" dirty="0">
                <a:solidFill>
                  <a:schemeClr val="bg1"/>
                </a:solidFill>
                <a:latin typeface="Book Antiqua" panose="02040602050305030304" pitchFamily="18" charset="0"/>
              </a:rPr>
              <a:t>cuando se deben hacer indicaciones sobre la división correcta de </a:t>
            </a:r>
            <a:r>
              <a:rPr lang="es-ES" sz="23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palabras, </a:t>
            </a:r>
            <a:r>
              <a:rPr lang="es-ES" sz="2300" dirty="0">
                <a:solidFill>
                  <a:schemeClr val="bg1"/>
                </a:solidFill>
                <a:latin typeface="Book Antiqua" panose="02040602050305030304" pitchFamily="18" charset="0"/>
              </a:rPr>
              <a:t>o sobre la conveniencia o no de </a:t>
            </a:r>
            <a:r>
              <a:rPr lang="es-ES" sz="23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separar determinadas </a:t>
            </a:r>
            <a:r>
              <a:rPr lang="es-ES" sz="2300" dirty="0">
                <a:solidFill>
                  <a:schemeClr val="bg1"/>
                </a:solidFill>
                <a:latin typeface="Book Antiqua" panose="02040602050305030304" pitchFamily="18" charset="0"/>
              </a:rPr>
              <a:t>palabras o elementos</a:t>
            </a:r>
            <a:r>
              <a:rPr lang="es-ES" sz="23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:</a:t>
            </a:r>
          </a:p>
          <a:p>
            <a:r>
              <a:rPr lang="es-ES" sz="23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Las </a:t>
            </a:r>
            <a:r>
              <a:rPr lang="es-ES" sz="2300" i="1" dirty="0">
                <a:solidFill>
                  <a:schemeClr val="bg1"/>
                </a:solidFill>
                <a:latin typeface="Book Antiqua" panose="02040602050305030304" pitchFamily="18" charset="0"/>
              </a:rPr>
              <a:t>abreviaturas compuestas de más de un elemento no podrán separarse en líneas diferentes; así, será incorrecto separar</a:t>
            </a:r>
            <a:r>
              <a:rPr lang="es-ES" sz="2300" dirty="0">
                <a:solidFill>
                  <a:schemeClr val="bg1"/>
                </a:solidFill>
                <a:latin typeface="Book Antiqua" panose="02040602050305030304" pitchFamily="18" charset="0"/>
              </a:rPr>
              <a:t> S. / M. </a:t>
            </a:r>
            <a:r>
              <a:rPr lang="es-ES" sz="2300" i="1" dirty="0">
                <a:solidFill>
                  <a:schemeClr val="bg1"/>
                </a:solidFill>
                <a:latin typeface="Book Antiqua" panose="02040602050305030304" pitchFamily="18" charset="0"/>
              </a:rPr>
              <a:t>por</a:t>
            </a:r>
            <a:r>
              <a:rPr lang="es-ES" sz="2300" dirty="0">
                <a:solidFill>
                  <a:schemeClr val="bg1"/>
                </a:solidFill>
                <a:latin typeface="Book Antiqua" panose="02040602050305030304" pitchFamily="18" charset="0"/>
              </a:rPr>
              <a:t> Su Majestad.</a:t>
            </a:r>
          </a:p>
          <a:p>
            <a:endParaRPr lang="es-ES" sz="2300" b="1" u="sng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r>
              <a:rPr lang="es-ES" sz="2300" b="1" u="sng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i</a:t>
            </a:r>
            <a:r>
              <a:rPr lang="es-ES" sz="2300" b="1" u="sng" dirty="0">
                <a:solidFill>
                  <a:schemeClr val="bg1"/>
                </a:solidFill>
                <a:latin typeface="Book Antiqua" panose="02040602050305030304" pitchFamily="18" charset="0"/>
              </a:rPr>
              <a:t>)</a:t>
            </a:r>
            <a:r>
              <a:rPr lang="es-ES" sz="2300" dirty="0">
                <a:solidFill>
                  <a:srgbClr val="FF0000"/>
                </a:solidFill>
                <a:latin typeface="Book Antiqua" panose="02040602050305030304" pitchFamily="18" charset="0"/>
              </a:rPr>
              <a:t> En matemáticas significa ‘dividido por’</a:t>
            </a:r>
            <a:r>
              <a:rPr lang="es-ES" sz="2300" dirty="0">
                <a:solidFill>
                  <a:schemeClr val="bg1"/>
                </a:solidFill>
                <a:latin typeface="Book Antiqua" panose="02040602050305030304" pitchFamily="18" charset="0"/>
              </a:rPr>
              <a:t>, tanto en las divisiones —uso en que equivale al símbolo ÷ o a los dos puntos: </a:t>
            </a:r>
            <a:r>
              <a:rPr lang="es-ES" sz="23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15/3.</a:t>
            </a:r>
          </a:p>
          <a:p>
            <a:r>
              <a:rPr lang="es-ES" sz="23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Como </a:t>
            </a:r>
            <a:r>
              <a:rPr lang="es-ES" sz="2300" dirty="0">
                <a:solidFill>
                  <a:schemeClr val="bg1"/>
                </a:solidFill>
                <a:latin typeface="Book Antiqua" panose="02040602050305030304" pitchFamily="18" charset="0"/>
              </a:rPr>
              <a:t>en los quebrados o fracciones —uso en que equivale a la raya horizontal con la que también se representa este tipo de números: 3/4 </a:t>
            </a:r>
            <a:endParaRPr lang="es-ES" sz="2300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r>
              <a:rPr lang="es-ES" sz="23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La </a:t>
            </a:r>
            <a:r>
              <a:rPr lang="es-ES" sz="2300" dirty="0">
                <a:solidFill>
                  <a:schemeClr val="bg1"/>
                </a:solidFill>
                <a:latin typeface="Book Antiqua" panose="02040602050305030304" pitchFamily="18" charset="0"/>
              </a:rPr>
              <a:t>barra debe escribirse pegada a los números.</a:t>
            </a:r>
          </a:p>
          <a:p>
            <a:endParaRPr lang="es-ES" sz="2300" b="1" u="sng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r>
              <a:rPr lang="es-ES" sz="2300" b="1" u="sng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j</a:t>
            </a:r>
            <a:r>
              <a:rPr lang="es-ES" sz="2300" b="1" u="sng" dirty="0">
                <a:solidFill>
                  <a:schemeClr val="bg1"/>
                </a:solidFill>
                <a:latin typeface="Book Antiqua" panose="02040602050305030304" pitchFamily="18" charset="0"/>
              </a:rPr>
              <a:t>)</a:t>
            </a:r>
            <a:r>
              <a:rPr lang="es-ES" sz="2300" dirty="0">
                <a:solidFill>
                  <a:schemeClr val="bg1"/>
                </a:solidFill>
                <a:latin typeface="Book Antiqua" panose="02040602050305030304" pitchFamily="18" charset="0"/>
              </a:rPr>
              <a:t> </a:t>
            </a:r>
            <a:r>
              <a:rPr lang="es-ES" sz="2300" dirty="0">
                <a:solidFill>
                  <a:srgbClr val="FF0000"/>
                </a:solidFill>
                <a:latin typeface="Book Antiqua" panose="02040602050305030304" pitchFamily="18" charset="0"/>
              </a:rPr>
              <a:t>En informática, se emplea para separar las distintas páginas jerarquizadas de una dirección </a:t>
            </a:r>
            <a:r>
              <a:rPr lang="es-ES" sz="2300" dirty="0">
                <a:solidFill>
                  <a:schemeClr val="bg1"/>
                </a:solidFill>
                <a:latin typeface="Book Antiqua" panose="02040602050305030304" pitchFamily="18" charset="0"/>
              </a:rPr>
              <a:t>electrónica: </a:t>
            </a:r>
            <a:r>
              <a:rPr lang="es-ES" sz="2300" i="1" dirty="0">
                <a:solidFill>
                  <a:schemeClr val="bg1"/>
                </a:solidFill>
                <a:latin typeface="Book Antiqua" panose="02040602050305030304" pitchFamily="18" charset="0"/>
              </a:rPr>
              <a:t>http://www.rae.es/nivel1/adiccio.htm</a:t>
            </a:r>
            <a:endParaRPr lang="es-ES" sz="23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1806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4529796" y="3042750"/>
            <a:ext cx="3333570" cy="1680883"/>
            <a:chOff x="3708461" y="656387"/>
            <a:chExt cx="3115990" cy="3127823"/>
          </a:xfrm>
        </p:grpSpPr>
        <p:sp>
          <p:nvSpPr>
            <p:cNvPr id="3" name="Título 1"/>
            <p:cNvSpPr txBox="1">
              <a:spLocks/>
            </p:cNvSpPr>
            <p:nvPr/>
          </p:nvSpPr>
          <p:spPr>
            <a:xfrm>
              <a:off x="3708461" y="1486384"/>
              <a:ext cx="3115990" cy="1467829"/>
            </a:xfrm>
            <a:prstGeom prst="rect">
              <a:avLst/>
            </a:prstGeom>
            <a:ln>
              <a:solidFill>
                <a:schemeClr val="bg1"/>
              </a:solidFill>
            </a:ln>
            <a:effectLst/>
          </p:spPr>
          <p:txBody>
            <a:bodyPr vert="horz" lIns="91440" tIns="45720" rIns="91440" bIns="45720" rtlCol="0" anchor="b">
              <a:no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4800" kern="1200" cap="all">
                  <a:ln w="3175" cmpd="sng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endParaRPr lang="es-PY" sz="2400" dirty="0" smtClean="0">
                <a:solidFill>
                  <a:srgbClr val="FF0000"/>
                </a:solidFill>
                <a:latin typeface="Cooper Black" panose="0208090404030B020404" pitchFamily="18" charset="0"/>
              </a:endParaRPr>
            </a:p>
            <a:p>
              <a:pPr algn="ctr"/>
              <a:endParaRPr lang="es-PY" sz="2400" dirty="0">
                <a:solidFill>
                  <a:srgbClr val="FF0000"/>
                </a:solidFill>
                <a:latin typeface="Cooper Black" panose="0208090404030B020404" pitchFamily="18" charset="0"/>
              </a:endParaRPr>
            </a:p>
            <a:p>
              <a:pPr algn="ctr"/>
              <a:endParaRPr lang="es-PY" sz="2400" dirty="0" smtClean="0">
                <a:solidFill>
                  <a:srgbClr val="FF0000"/>
                </a:solidFill>
                <a:latin typeface="Cooper Black" panose="0208090404030B020404" pitchFamily="18" charset="0"/>
              </a:endParaRPr>
            </a:p>
            <a:p>
              <a:pPr algn="ctr"/>
              <a:endParaRPr lang="es-PY" sz="2400" dirty="0">
                <a:solidFill>
                  <a:srgbClr val="FF0000"/>
                </a:solidFill>
                <a:latin typeface="Cooper Black" panose="0208090404030B020404" pitchFamily="18" charset="0"/>
              </a:endParaRPr>
            </a:p>
            <a:p>
              <a:pPr algn="ctr"/>
              <a:r>
                <a:rPr lang="es-PY" sz="2400" dirty="0" smtClean="0">
                  <a:solidFill>
                    <a:srgbClr val="FF0000"/>
                  </a:solidFill>
                  <a:latin typeface="Cooper Black" panose="0208090404030B020404" pitchFamily="18" charset="0"/>
                </a:rPr>
                <a:t>  OTROS TIPOS DE BARRA:</a:t>
              </a:r>
              <a:endParaRPr lang="es-ES" sz="2400" dirty="0">
                <a:solidFill>
                  <a:srgbClr val="FF0000"/>
                </a:solidFill>
                <a:latin typeface="Cooper Black" panose="0208090404030B020404" pitchFamily="18" charset="0"/>
              </a:endParaRPr>
            </a:p>
          </p:txBody>
        </p:sp>
        <p:sp>
          <p:nvSpPr>
            <p:cNvPr id="5" name="Llamada de flecha hacia abajo 4"/>
            <p:cNvSpPr/>
            <p:nvPr/>
          </p:nvSpPr>
          <p:spPr>
            <a:xfrm>
              <a:off x="4649373" y="2954214"/>
              <a:ext cx="1195754" cy="829996"/>
            </a:xfrm>
            <a:prstGeom prst="downArrow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Llamada de flecha hacia arriba 6"/>
            <p:cNvSpPr/>
            <p:nvPr/>
          </p:nvSpPr>
          <p:spPr>
            <a:xfrm>
              <a:off x="4684543" y="656387"/>
              <a:ext cx="1125414" cy="829995"/>
            </a:xfrm>
            <a:prstGeom prst="upArrow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" name="CuadroTexto 10"/>
          <p:cNvSpPr txBox="1"/>
          <p:nvPr/>
        </p:nvSpPr>
        <p:spPr>
          <a:xfrm>
            <a:off x="126610" y="42114"/>
            <a:ext cx="11830928" cy="30008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100" b="1" i="1" dirty="0">
                <a:solidFill>
                  <a:srgbClr val="FF0000"/>
                </a:solidFill>
                <a:latin typeface="Book Antiqua" panose="02040602050305030304" pitchFamily="18" charset="0"/>
              </a:rPr>
              <a:t>Barra doble</a:t>
            </a:r>
            <a:r>
              <a:rPr lang="es-ES" sz="2100" b="1" dirty="0">
                <a:solidFill>
                  <a:srgbClr val="FF0000"/>
                </a:solidFill>
                <a:latin typeface="Book Antiqua" panose="02040602050305030304" pitchFamily="18" charset="0"/>
              </a:rPr>
              <a:t> (//).</a:t>
            </a:r>
            <a:r>
              <a:rPr lang="es-ES" sz="2100" dirty="0">
                <a:solidFill>
                  <a:srgbClr val="FF0000"/>
                </a:solidFill>
                <a:latin typeface="Book Antiqua" panose="02040602050305030304" pitchFamily="18" charset="0"/>
              </a:rPr>
              <a:t> </a:t>
            </a:r>
            <a:endParaRPr lang="es-ES" sz="21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r>
              <a:rPr lang="es-ES" sz="21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a</a:t>
            </a:r>
            <a:r>
              <a:rPr lang="es-ES" sz="2100" b="1" dirty="0">
                <a:solidFill>
                  <a:srgbClr val="FF0000"/>
                </a:solidFill>
                <a:latin typeface="Book Antiqua" panose="02040602050305030304" pitchFamily="18" charset="0"/>
              </a:rPr>
              <a:t>)</a:t>
            </a:r>
            <a:r>
              <a:rPr lang="es-ES" sz="2100" dirty="0">
                <a:solidFill>
                  <a:srgbClr val="FF0000"/>
                </a:solidFill>
                <a:latin typeface="Book Antiqua" panose="02040602050305030304" pitchFamily="18" charset="0"/>
              </a:rPr>
              <a:t> Para señalar el cambio de estrofa en los textos poéticos </a:t>
            </a:r>
            <a:r>
              <a:rPr lang="es-ES" sz="2100" dirty="0">
                <a:solidFill>
                  <a:schemeClr val="bg1"/>
                </a:solidFill>
                <a:latin typeface="Book Antiqua" panose="02040602050305030304" pitchFamily="18" charset="0"/>
              </a:rPr>
              <a:t>que se reproducen en línea seguida. </a:t>
            </a:r>
            <a:r>
              <a:rPr lang="es-ES" sz="21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«¡</a:t>
            </a:r>
            <a:r>
              <a:rPr lang="es-ES" sz="2100" i="1" dirty="0">
                <a:solidFill>
                  <a:schemeClr val="bg1"/>
                </a:solidFill>
                <a:latin typeface="Book Antiqua" panose="02040602050305030304" pitchFamily="18" charset="0"/>
              </a:rPr>
              <a:t>Más valdría, en verdad, / que se lo coman todo y acabemos! // ¡Haber nacido para vivir de nuestra muerte!»</a:t>
            </a:r>
            <a:r>
              <a:rPr lang="es-ES" sz="2100" dirty="0">
                <a:solidFill>
                  <a:schemeClr val="bg1"/>
                </a:solidFill>
                <a:latin typeface="Book Antiqua" panose="02040602050305030304" pitchFamily="18" charset="0"/>
              </a:rPr>
              <a:t> </a:t>
            </a:r>
          </a:p>
          <a:p>
            <a:r>
              <a:rPr lang="es-ES" sz="2100" b="1" dirty="0">
                <a:solidFill>
                  <a:schemeClr val="bg1"/>
                </a:solidFill>
                <a:latin typeface="Book Antiqua" panose="02040602050305030304" pitchFamily="18" charset="0"/>
              </a:rPr>
              <a:t>b)</a:t>
            </a:r>
            <a:r>
              <a:rPr lang="es-ES" sz="2100" dirty="0">
                <a:solidFill>
                  <a:schemeClr val="accent1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 </a:t>
            </a:r>
            <a:r>
              <a:rPr lang="es-ES" sz="2100" dirty="0">
                <a:solidFill>
                  <a:srgbClr val="FF0000"/>
                </a:solidFill>
                <a:latin typeface="Book Antiqua" panose="02040602050305030304" pitchFamily="18" charset="0"/>
              </a:rPr>
              <a:t>Para indicar el cambio de párrafo o el cambio de página en las ediciones de textos antiguos </a:t>
            </a:r>
            <a:r>
              <a:rPr lang="es-ES" sz="2100" dirty="0">
                <a:solidFill>
                  <a:schemeClr val="bg1"/>
                </a:solidFill>
                <a:latin typeface="Book Antiqua" panose="02040602050305030304" pitchFamily="18" charset="0"/>
              </a:rPr>
              <a:t>que ofrecen información sobre la disposición formal del original. </a:t>
            </a:r>
            <a:r>
              <a:rPr lang="es-ES" sz="21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correspondiente</a:t>
            </a:r>
            <a:r>
              <a:rPr lang="es-ES" sz="2100" dirty="0">
                <a:solidFill>
                  <a:schemeClr val="bg1"/>
                </a:solidFill>
                <a:latin typeface="Book Antiqua" panose="02040602050305030304" pitchFamily="18" charset="0"/>
              </a:rPr>
              <a:t>: [...] </a:t>
            </a:r>
            <a:r>
              <a:rPr lang="es-ES" sz="2100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honrras</a:t>
            </a:r>
            <a:r>
              <a:rPr lang="es-ES" sz="2100" i="1" dirty="0">
                <a:solidFill>
                  <a:schemeClr val="bg1"/>
                </a:solidFill>
                <a:latin typeface="Book Antiqua" panose="02040602050305030304" pitchFamily="18" charset="0"/>
              </a:rPr>
              <a:t> e </a:t>
            </a:r>
            <a:r>
              <a:rPr lang="es-ES" sz="2100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faziendas</a:t>
            </a:r>
            <a:r>
              <a:rPr lang="es-ES" sz="2100" i="1" dirty="0">
                <a:solidFill>
                  <a:schemeClr val="bg1"/>
                </a:solidFill>
                <a:latin typeface="Book Antiqua" panose="02040602050305030304" pitchFamily="18" charset="0"/>
              </a:rPr>
              <a:t> //35 destruyen los que a sabiendas </a:t>
            </a:r>
            <a:r>
              <a:rPr lang="es-ES" sz="2100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fazen</a:t>
            </a:r>
            <a:r>
              <a:rPr lang="es-ES" sz="2100" i="1" dirty="0">
                <a:solidFill>
                  <a:schemeClr val="bg1"/>
                </a:solidFill>
                <a:latin typeface="Book Antiqua" panose="02040602050305030304" pitchFamily="18" charset="0"/>
              </a:rPr>
              <a:t> pies de los costados.</a:t>
            </a:r>
            <a:r>
              <a:rPr lang="es-ES" sz="2100" dirty="0">
                <a:solidFill>
                  <a:schemeClr val="bg1"/>
                </a:solidFill>
                <a:latin typeface="Book Antiqua" panose="02040602050305030304" pitchFamily="18" charset="0"/>
              </a:rPr>
              <a:t> </a:t>
            </a:r>
            <a:endParaRPr lang="es-ES" sz="2100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r>
              <a:rPr lang="es-ES" sz="21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c</a:t>
            </a:r>
            <a:r>
              <a:rPr lang="es-ES" sz="2100" b="1" dirty="0">
                <a:solidFill>
                  <a:schemeClr val="bg1"/>
                </a:solidFill>
                <a:latin typeface="Book Antiqua" panose="02040602050305030304" pitchFamily="18" charset="0"/>
              </a:rPr>
              <a:t>)</a:t>
            </a:r>
            <a:r>
              <a:rPr lang="es-ES" sz="2100" dirty="0">
                <a:solidFill>
                  <a:schemeClr val="accent1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 </a:t>
            </a:r>
            <a:r>
              <a:rPr lang="es-ES" sz="2100" dirty="0">
                <a:solidFill>
                  <a:srgbClr val="FF0000"/>
                </a:solidFill>
                <a:latin typeface="Book Antiqua" panose="02040602050305030304" pitchFamily="18" charset="0"/>
              </a:rPr>
              <a:t>En informática, separa la sigla del protocolo de comunicación </a:t>
            </a:r>
            <a:r>
              <a:rPr lang="es-ES" sz="21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de </a:t>
            </a:r>
            <a:r>
              <a:rPr lang="es-ES" sz="2100" dirty="0">
                <a:solidFill>
                  <a:srgbClr val="FF0000"/>
                </a:solidFill>
                <a:latin typeface="Book Antiqua" panose="02040602050305030304" pitchFamily="18" charset="0"/>
              </a:rPr>
              <a:t>la dirección </a:t>
            </a:r>
            <a:r>
              <a:rPr lang="es-ES" sz="2100" dirty="0">
                <a:solidFill>
                  <a:schemeClr val="bg1"/>
                </a:solidFill>
                <a:latin typeface="Book Antiqua" panose="02040602050305030304" pitchFamily="18" charset="0"/>
              </a:rPr>
              <a:t>electrónica: </a:t>
            </a:r>
            <a:r>
              <a:rPr lang="es-ES" sz="2100" i="1" dirty="0">
                <a:solidFill>
                  <a:schemeClr val="bg1"/>
                </a:solidFill>
                <a:latin typeface="Book Antiqua" panose="02040602050305030304" pitchFamily="18" charset="0"/>
              </a:rPr>
              <a:t>http://www.rae.es.</a:t>
            </a:r>
            <a:endParaRPr lang="es-ES" sz="21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20711" y="4622002"/>
            <a:ext cx="11910645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i="1" dirty="0">
                <a:solidFill>
                  <a:srgbClr val="FF0000"/>
                </a:solidFill>
                <a:latin typeface="Book Antiqua" panose="02040602050305030304" pitchFamily="18" charset="0"/>
              </a:rPr>
              <a:t>Doble barra vertical</a:t>
            </a:r>
            <a:r>
              <a:rPr lang="es-ES" sz="2000" b="1" dirty="0">
                <a:solidFill>
                  <a:srgbClr val="FF0000"/>
                </a:solidFill>
                <a:latin typeface="Book Antiqua" panose="02040602050305030304" pitchFamily="18" charset="0"/>
              </a:rPr>
              <a:t> (||).</a:t>
            </a:r>
            <a:r>
              <a:rPr lang="es-ES" sz="2000" dirty="0">
                <a:solidFill>
                  <a:srgbClr val="FF0000"/>
                </a:solidFill>
                <a:latin typeface="Book Antiqua" panose="02040602050305030304" pitchFamily="18" charset="0"/>
              </a:rPr>
              <a:t> </a:t>
            </a:r>
            <a:endParaRPr lang="es-ES" sz="20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r>
              <a:rPr lang="es-ES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a</a:t>
            </a:r>
            <a:r>
              <a:rPr lang="es-ES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)</a:t>
            </a:r>
            <a:r>
              <a:rPr lang="es-ES" sz="2000" dirty="0">
                <a:solidFill>
                  <a:schemeClr val="bg1"/>
                </a:solidFill>
                <a:latin typeface="Book Antiqua" panose="02040602050305030304" pitchFamily="18" charset="0"/>
              </a:rPr>
              <a:t> </a:t>
            </a:r>
            <a:r>
              <a:rPr lang="es-ES" sz="2000" dirty="0">
                <a:solidFill>
                  <a:srgbClr val="FF0000"/>
                </a:solidFill>
                <a:latin typeface="Book Antiqua" panose="02040602050305030304" pitchFamily="18" charset="0"/>
              </a:rPr>
              <a:t>En diccionarios y otras obras de carácter lexicográfico</a:t>
            </a:r>
            <a:r>
              <a:rPr lang="es-ES" sz="2000" dirty="0">
                <a:solidFill>
                  <a:schemeClr val="bg1"/>
                </a:solidFill>
                <a:latin typeface="Book Antiqua" panose="02040602050305030304" pitchFamily="18" charset="0"/>
              </a:rPr>
              <a:t>, para separar los distintos significados o acepciones de las palabras o expresiones que se definen.</a:t>
            </a:r>
          </a:p>
          <a:p>
            <a:r>
              <a:rPr lang="es-ES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b)</a:t>
            </a:r>
            <a:r>
              <a:rPr lang="es-ES" sz="2000" dirty="0">
                <a:solidFill>
                  <a:schemeClr val="bg1"/>
                </a:solidFill>
                <a:latin typeface="Book Antiqua" panose="02040602050305030304" pitchFamily="18" charset="0"/>
              </a:rPr>
              <a:t> </a:t>
            </a:r>
            <a:r>
              <a:rPr lang="es-ES" sz="2000" dirty="0">
                <a:solidFill>
                  <a:srgbClr val="FF0000"/>
                </a:solidFill>
                <a:latin typeface="Book Antiqua" panose="02040602050305030304" pitchFamily="18" charset="0"/>
              </a:rPr>
              <a:t>En la edición de textos poéticos, para señalar la cesura </a:t>
            </a:r>
            <a:r>
              <a:rPr lang="es-ES" sz="2000" dirty="0">
                <a:solidFill>
                  <a:schemeClr val="bg1"/>
                </a:solidFill>
                <a:latin typeface="Book Antiqua" panose="02040602050305030304" pitchFamily="18" charset="0"/>
              </a:rPr>
              <a:t>o pausa interior del verso determinada por el ritmo: </a:t>
            </a:r>
            <a:r>
              <a:rPr lang="es-ES" sz="2000" i="1" dirty="0">
                <a:solidFill>
                  <a:schemeClr val="bg1"/>
                </a:solidFill>
                <a:latin typeface="Book Antiqua" panose="02040602050305030304" pitchFamily="18" charset="0"/>
              </a:rPr>
              <a:t>«De los </a:t>
            </a:r>
            <a:r>
              <a:rPr lang="es-ES" sz="2000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sos</a:t>
            </a:r>
            <a:r>
              <a:rPr lang="es-ES" sz="2000" i="1" dirty="0">
                <a:solidFill>
                  <a:schemeClr val="bg1"/>
                </a:solidFill>
                <a:latin typeface="Book Antiqua" panose="02040602050305030304" pitchFamily="18" charset="0"/>
              </a:rPr>
              <a:t> ojos || tan </a:t>
            </a:r>
            <a:r>
              <a:rPr lang="es-ES" sz="2000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fuertemientre</a:t>
            </a:r>
            <a:r>
              <a:rPr lang="es-ES" sz="2000" i="1" dirty="0">
                <a:solidFill>
                  <a:schemeClr val="bg1"/>
                </a:solidFill>
                <a:latin typeface="Book Antiqua" panose="02040602050305030304" pitchFamily="18" charset="0"/>
              </a:rPr>
              <a:t> llorando»</a:t>
            </a:r>
            <a:r>
              <a:rPr lang="es-ES" sz="2000" dirty="0">
                <a:solidFill>
                  <a:schemeClr val="bg1"/>
                </a:solidFill>
                <a:latin typeface="Book Antiqua" panose="02040602050305030304" pitchFamily="18" charset="0"/>
              </a:rPr>
              <a:t> (</a:t>
            </a:r>
            <a:r>
              <a:rPr lang="es-ES" sz="2000" i="1" dirty="0">
                <a:solidFill>
                  <a:schemeClr val="bg1"/>
                </a:solidFill>
                <a:latin typeface="Book Antiqua" panose="02040602050305030304" pitchFamily="18" charset="0"/>
              </a:rPr>
              <a:t>Cid</a:t>
            </a:r>
            <a:r>
              <a:rPr lang="es-ES" sz="2000" dirty="0">
                <a:solidFill>
                  <a:schemeClr val="bg1"/>
                </a:solidFill>
                <a:latin typeface="Book Antiqua" panose="02040602050305030304" pitchFamily="18" charset="0"/>
              </a:rPr>
              <a:t> [Esp. c1140]).</a:t>
            </a:r>
          </a:p>
          <a:p>
            <a:r>
              <a:rPr lang="es-ES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c)</a:t>
            </a:r>
            <a:r>
              <a:rPr lang="es-ES" sz="2000" dirty="0">
                <a:solidFill>
                  <a:schemeClr val="bg1"/>
                </a:solidFill>
                <a:latin typeface="Book Antiqua" panose="02040602050305030304" pitchFamily="18" charset="0"/>
              </a:rPr>
              <a:t> </a:t>
            </a:r>
            <a:r>
              <a:rPr lang="es-ES" sz="2000" dirty="0">
                <a:solidFill>
                  <a:srgbClr val="FF0000"/>
                </a:solidFill>
                <a:latin typeface="Book Antiqua" panose="02040602050305030304" pitchFamily="18" charset="0"/>
              </a:rPr>
              <a:t>En obras lingüísticas, para marcar la existencia de una pausa mayor </a:t>
            </a:r>
            <a:r>
              <a:rPr lang="es-ES" sz="2000" dirty="0">
                <a:solidFill>
                  <a:schemeClr val="bg1"/>
                </a:solidFill>
                <a:latin typeface="Book Antiqua" panose="02040602050305030304" pitchFamily="18" charset="0"/>
              </a:rPr>
              <a:t>dentro de un texto: </a:t>
            </a:r>
            <a:r>
              <a:rPr lang="es-ES" sz="2000" i="1" dirty="0">
                <a:solidFill>
                  <a:schemeClr val="bg1"/>
                </a:solidFill>
                <a:latin typeface="Book Antiqua" panose="02040602050305030304" pitchFamily="18" charset="0"/>
              </a:rPr>
              <a:t>Pedro se levantó temprano.</a:t>
            </a:r>
            <a:r>
              <a:rPr lang="es-ES" sz="2000" dirty="0">
                <a:solidFill>
                  <a:schemeClr val="bg1"/>
                </a:solidFill>
                <a:latin typeface="Book Antiqua" panose="02040602050305030304" pitchFamily="18" charset="0"/>
              </a:rPr>
              <a:t> || </a:t>
            </a:r>
            <a:r>
              <a:rPr lang="es-ES" sz="2000" i="1" dirty="0">
                <a:solidFill>
                  <a:schemeClr val="bg1"/>
                </a:solidFill>
                <a:latin typeface="Book Antiqua" panose="02040602050305030304" pitchFamily="18" charset="0"/>
              </a:rPr>
              <a:t>Antes de salir,</a:t>
            </a:r>
            <a:r>
              <a:rPr lang="es-ES" sz="2000" dirty="0">
                <a:solidFill>
                  <a:schemeClr val="bg1"/>
                </a:solidFill>
                <a:latin typeface="Book Antiqua" panose="02040602050305030304" pitchFamily="18" charset="0"/>
              </a:rPr>
              <a:t> | </a:t>
            </a:r>
            <a:r>
              <a:rPr lang="es-ES" sz="2000" i="1" dirty="0">
                <a:solidFill>
                  <a:schemeClr val="bg1"/>
                </a:solidFill>
                <a:latin typeface="Book Antiqua" panose="02040602050305030304" pitchFamily="18" charset="0"/>
              </a:rPr>
              <a:t>se dio una ducha rápida</a:t>
            </a:r>
            <a:r>
              <a:rPr lang="es-ES" sz="2000" dirty="0"/>
              <a:t>.</a:t>
            </a: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0" y="3144873"/>
            <a:ext cx="3505200" cy="1304925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619" y="3123735"/>
            <a:ext cx="3505200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0119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243813" y="780972"/>
            <a:ext cx="3911736" cy="56938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28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Barra vertical</a:t>
            </a:r>
            <a:r>
              <a:rPr lang="es-E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 (|).</a:t>
            </a:r>
            <a:r>
              <a:rPr lang="es-ES" sz="2800" dirty="0">
                <a:solidFill>
                  <a:schemeClr val="bg1"/>
                </a:solidFill>
                <a:latin typeface="Book Antiqua" panose="02040602050305030304" pitchFamily="18" charset="0"/>
              </a:rPr>
              <a:t> </a:t>
            </a:r>
            <a:endParaRPr lang="es-ES" sz="2800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r>
              <a:rPr lang="es-ES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a</a:t>
            </a:r>
            <a:r>
              <a:rPr lang="es-ES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)</a:t>
            </a:r>
            <a:r>
              <a:rPr lang="es-ES" sz="2800" dirty="0">
                <a:solidFill>
                  <a:schemeClr val="bg1"/>
                </a:solidFill>
                <a:latin typeface="Book Antiqua" panose="02040602050305030304" pitchFamily="18" charset="0"/>
              </a:rPr>
              <a:t> </a:t>
            </a:r>
            <a:r>
              <a:rPr lang="es-E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En obras sobre versificación clásica</a:t>
            </a:r>
            <a:r>
              <a:rPr lang="es-ES" sz="2800" dirty="0">
                <a:solidFill>
                  <a:schemeClr val="bg1"/>
                </a:solidFill>
                <a:latin typeface="Book Antiqua" panose="02040602050305030304" pitchFamily="18" charset="0"/>
              </a:rPr>
              <a:t>, separa los distintos pies métricos que componen los versos.</a:t>
            </a:r>
          </a:p>
          <a:p>
            <a:r>
              <a:rPr lang="es-ES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b)</a:t>
            </a:r>
            <a:r>
              <a:rPr lang="es-ES" sz="2800" dirty="0">
                <a:solidFill>
                  <a:schemeClr val="bg1"/>
                </a:solidFill>
                <a:latin typeface="Book Antiqua" panose="02040602050305030304" pitchFamily="18" charset="0"/>
              </a:rPr>
              <a:t> </a:t>
            </a:r>
            <a:r>
              <a:rPr lang="es-E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En obras lingüísticas, marca la existencia de una pausa menor </a:t>
            </a:r>
            <a:r>
              <a:rPr lang="es-ES" sz="2800" dirty="0">
                <a:solidFill>
                  <a:schemeClr val="bg1"/>
                </a:solidFill>
                <a:latin typeface="Book Antiqua" panose="02040602050305030304" pitchFamily="18" charset="0"/>
              </a:rPr>
              <a:t>dentro de un enunciado: </a:t>
            </a:r>
            <a:r>
              <a:rPr lang="es-ES" sz="2800" i="1" dirty="0">
                <a:solidFill>
                  <a:schemeClr val="bg1"/>
                </a:solidFill>
                <a:latin typeface="Book Antiqua" panose="02040602050305030304" pitchFamily="18" charset="0"/>
              </a:rPr>
              <a:t>Hay excepciones en eso</a:t>
            </a:r>
            <a:r>
              <a:rPr lang="es-ES" sz="2800" dirty="0">
                <a:solidFill>
                  <a:schemeClr val="bg1"/>
                </a:solidFill>
                <a:latin typeface="Book Antiqua" panose="02040602050305030304" pitchFamily="18" charset="0"/>
              </a:rPr>
              <a:t> | </a:t>
            </a:r>
            <a:r>
              <a:rPr lang="es-ES" sz="2800" i="1" dirty="0">
                <a:solidFill>
                  <a:schemeClr val="bg1"/>
                </a:solidFill>
                <a:latin typeface="Book Antiqua" panose="02040602050305030304" pitchFamily="18" charset="0"/>
              </a:rPr>
              <a:t>como en todo</a:t>
            </a:r>
            <a:r>
              <a:rPr lang="es-ES" sz="2800" dirty="0">
                <a:solidFill>
                  <a:schemeClr val="bg1"/>
                </a:solidFill>
                <a:latin typeface="Book Antiqua" panose="02040602050305030304" pitchFamily="18" charset="0"/>
              </a:rPr>
              <a:t>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47606" y="815927"/>
            <a:ext cx="3137095" cy="526297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28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Barra inversa</a:t>
            </a:r>
            <a:r>
              <a:rPr lang="es-E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 </a:t>
            </a:r>
            <a:r>
              <a:rPr lang="es-E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(\)</a:t>
            </a:r>
            <a:r>
              <a:rPr lang="es-ES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.</a:t>
            </a:r>
          </a:p>
          <a:p>
            <a:r>
              <a:rPr lang="es-ES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Se </a:t>
            </a:r>
            <a:r>
              <a:rPr lang="es-ES" sz="2800" dirty="0">
                <a:solidFill>
                  <a:schemeClr val="bg1"/>
                </a:solidFill>
                <a:latin typeface="Book Antiqua" panose="02040602050305030304" pitchFamily="18" charset="0"/>
              </a:rPr>
              <a:t>usa en algunos sistemas operativos para separar los nombres de los diferentes directorios o carpetas jerarquizados: </a:t>
            </a:r>
            <a:r>
              <a:rPr lang="es-ES" sz="2800" i="1" dirty="0">
                <a:solidFill>
                  <a:schemeClr val="bg1"/>
                </a:solidFill>
                <a:latin typeface="Book Antiqua" panose="02040602050305030304" pitchFamily="18" charset="0"/>
              </a:rPr>
              <a:t>c:\consulta\acento\tilde.doc</a:t>
            </a:r>
            <a:r>
              <a:rPr lang="es-ES" sz="2800" dirty="0">
                <a:solidFill>
                  <a:schemeClr val="bg1"/>
                </a:solidFill>
                <a:latin typeface="Book Antiqua" panose="02040602050305030304" pitchFamily="18" charset="0"/>
              </a:rPr>
              <a:t>.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84702" y="3159063"/>
            <a:ext cx="4959111" cy="942956"/>
            <a:chOff x="2544633" y="1695154"/>
            <a:chExt cx="5516313" cy="1259060"/>
          </a:xfrm>
        </p:grpSpPr>
        <p:sp>
          <p:nvSpPr>
            <p:cNvPr id="6" name="Título 1"/>
            <p:cNvSpPr txBox="1">
              <a:spLocks/>
            </p:cNvSpPr>
            <p:nvPr/>
          </p:nvSpPr>
          <p:spPr>
            <a:xfrm>
              <a:off x="3599710" y="1695154"/>
              <a:ext cx="3224741" cy="1259060"/>
            </a:xfrm>
            <a:prstGeom prst="rect">
              <a:avLst/>
            </a:prstGeom>
            <a:ln>
              <a:solidFill>
                <a:schemeClr val="bg1"/>
              </a:solidFill>
            </a:ln>
            <a:effectLst/>
          </p:spPr>
          <p:txBody>
            <a:bodyPr vert="horz" lIns="91440" tIns="45720" rIns="91440" bIns="45720" rtlCol="0" anchor="b">
              <a:no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4800" kern="1200" cap="all">
                  <a:ln w="3175" cmpd="sng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s-PY" sz="2400" dirty="0" smtClean="0">
                  <a:solidFill>
                    <a:srgbClr val="FF0000"/>
                  </a:solidFill>
                  <a:latin typeface="Cooper Black" panose="0208090404030B020404" pitchFamily="18" charset="0"/>
                </a:rPr>
                <a:t>OTROS TIPOS DE BARRA:</a:t>
              </a:r>
              <a:endParaRPr lang="es-ES" sz="2400" dirty="0">
                <a:solidFill>
                  <a:srgbClr val="FF0000"/>
                </a:solidFill>
                <a:latin typeface="Cooper Black" panose="0208090404030B020404" pitchFamily="18" charset="0"/>
              </a:endParaRPr>
            </a:p>
          </p:txBody>
        </p:sp>
        <p:sp>
          <p:nvSpPr>
            <p:cNvPr id="7" name="Llamada de flecha a la derecha 6"/>
            <p:cNvSpPr/>
            <p:nvPr/>
          </p:nvSpPr>
          <p:spPr>
            <a:xfrm>
              <a:off x="6808921" y="1930785"/>
              <a:ext cx="1252025" cy="780759"/>
            </a:xfrm>
            <a:prstGeom prst="rightArrow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Llamada de flecha a la izquierda 8"/>
            <p:cNvSpPr/>
            <p:nvPr/>
          </p:nvSpPr>
          <p:spPr>
            <a:xfrm>
              <a:off x="2544633" y="1937822"/>
              <a:ext cx="1055076" cy="773723"/>
            </a:xfrm>
            <a:prstGeom prst="leftArrow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35452358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2236" y="419884"/>
            <a:ext cx="10865363" cy="904493"/>
          </a:xfrm>
        </p:spPr>
        <p:txBody>
          <a:bodyPr>
            <a:normAutofit/>
          </a:bodyPr>
          <a:lstStyle/>
          <a:p>
            <a:pPr algn="ctr"/>
            <a:r>
              <a:rPr lang="es-PY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oper Black" panose="0208090404030B020404" pitchFamily="18" charset="0"/>
              </a:rPr>
              <a:t>EL ASTERISCO</a:t>
            </a:r>
            <a:endParaRPr lang="es-ES" dirty="0">
              <a:solidFill>
                <a:schemeClr val="bg1">
                  <a:lumMod val="95000"/>
                  <a:lumOff val="5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16326" y="1171977"/>
            <a:ext cx="10772384" cy="914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3600" dirty="0"/>
              <a:t>Signo ortográfico auxiliar</a:t>
            </a:r>
            <a:endParaRPr lang="es-ES" sz="3600" dirty="0">
              <a:solidFill>
                <a:schemeClr val="bg1">
                  <a:lumMod val="95000"/>
                  <a:lumOff val="5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31481" y="5016362"/>
            <a:ext cx="10772384" cy="914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2400" dirty="0" smtClean="0"/>
              <a:t>forma </a:t>
            </a:r>
            <a:r>
              <a:rPr lang="es-ES" sz="2400" dirty="0"/>
              <a:t>de estrella (*), </a:t>
            </a:r>
            <a:r>
              <a:rPr lang="es-ES" sz="2400" dirty="0" smtClean="0"/>
              <a:t>se </a:t>
            </a:r>
            <a:r>
              <a:rPr lang="es-ES" sz="2400" dirty="0"/>
              <a:t>coloca en la parte superior del renglón.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444" y="2076470"/>
            <a:ext cx="3531210" cy="264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8874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152</TotalTime>
  <Words>112</Words>
  <Application>Microsoft Office PowerPoint</Application>
  <PresentationFormat>Panorámica</PresentationFormat>
  <Paragraphs>78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 Rounded MT Bold</vt:lpstr>
      <vt:lpstr>Book Antiqua</vt:lpstr>
      <vt:lpstr>Century Gothic</vt:lpstr>
      <vt:lpstr>Cooper Black</vt:lpstr>
      <vt:lpstr>Wingdings 3</vt:lpstr>
      <vt:lpstr>Sector</vt:lpstr>
      <vt:lpstr>GRUPO 10  </vt:lpstr>
      <vt:lpstr>USO DE LA BARRA        Y EL ASTERISCO </vt:lpstr>
      <vt:lpstr>LA BARRA</vt:lpstr>
      <vt:lpstr>USOS:</vt:lpstr>
      <vt:lpstr>USOS:</vt:lpstr>
      <vt:lpstr>USOS:</vt:lpstr>
      <vt:lpstr>Presentación de PowerPoint</vt:lpstr>
      <vt:lpstr>Presentación de PowerPoint</vt:lpstr>
      <vt:lpstr>EL ASTERISCO</vt:lpstr>
      <vt:lpstr>REGLAS DE USO:</vt:lpstr>
      <vt:lpstr>Presentación de PowerPoint</vt:lpstr>
      <vt:lpstr>gracias por su atención!!!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 10  USO DE LA BARRA     Y EL ASTERISCO</dc:title>
  <dc:creator>Usuario de Windows</dc:creator>
  <cp:lastModifiedBy>Usuario de Windows</cp:lastModifiedBy>
  <cp:revision>15</cp:revision>
  <dcterms:created xsi:type="dcterms:W3CDTF">2015-04-14T00:05:23Z</dcterms:created>
  <dcterms:modified xsi:type="dcterms:W3CDTF">2015-04-14T03:14:32Z</dcterms:modified>
</cp:coreProperties>
</file>