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P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66A5331A-3A9C-4E7A-A8D4-54AD9B4AB217}">
          <p14:sldIdLst>
            <p14:sldId id="256"/>
          </p14:sldIdLst>
        </p14:section>
        <p14:section name="Sección sin título" id="{89EBABA7-04EC-4CBE-9A7B-4BF68D81CAE2}">
          <p14:sldIdLst>
            <p14:sldId id="257"/>
            <p14:sldId id="258"/>
            <p14:sldId id="259"/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B5C2A31-CB3B-4484-846D-534B3BE3A09A}" type="datetimeFigureOut">
              <a:rPr lang="es-PY" smtClean="0"/>
              <a:t>09/04/2015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6048A37-22F0-42FA-A53A-7669BB475675}" type="slidenum">
              <a:rPr lang="es-PY" smtClean="0"/>
              <a:t>‹Nº›</a:t>
            </a:fld>
            <a:endParaRPr lang="es-PY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3998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C2A31-CB3B-4484-846D-534B3BE3A09A}" type="datetimeFigureOut">
              <a:rPr lang="es-PY" smtClean="0"/>
              <a:t>09/04/2015</a:t>
            </a:fld>
            <a:endParaRPr lang="es-P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8A37-22F0-42FA-A53A-7669BB47567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873922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C2A31-CB3B-4484-846D-534B3BE3A09A}" type="datetimeFigureOut">
              <a:rPr lang="es-PY" smtClean="0"/>
              <a:t>09/04/2015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8A37-22F0-42FA-A53A-7669BB475675}" type="slidenum">
              <a:rPr lang="es-PY" smtClean="0"/>
              <a:t>‹Nº›</a:t>
            </a:fld>
            <a:endParaRPr lang="es-PY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9911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C2A31-CB3B-4484-846D-534B3BE3A09A}" type="datetimeFigureOut">
              <a:rPr lang="es-PY" smtClean="0"/>
              <a:t>09/04/2015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8A37-22F0-42FA-A53A-7669BB475675}" type="slidenum">
              <a:rPr lang="es-PY" smtClean="0"/>
              <a:t>‹Nº›</a:t>
            </a:fld>
            <a:endParaRPr lang="es-PY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8646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C2A31-CB3B-4484-846D-534B3BE3A09A}" type="datetimeFigureOut">
              <a:rPr lang="es-PY" smtClean="0"/>
              <a:t>09/04/2015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8A37-22F0-42FA-A53A-7669BB47567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779260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C2A31-CB3B-4484-846D-534B3BE3A09A}" type="datetimeFigureOut">
              <a:rPr lang="es-PY" smtClean="0"/>
              <a:t>09/04/2015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8A37-22F0-42FA-A53A-7669BB475675}" type="slidenum">
              <a:rPr lang="es-PY" smtClean="0"/>
              <a:t>‹Nº›</a:t>
            </a:fld>
            <a:endParaRPr lang="es-PY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096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C2A31-CB3B-4484-846D-534B3BE3A09A}" type="datetimeFigureOut">
              <a:rPr lang="es-PY" smtClean="0"/>
              <a:t>09/04/2015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8A37-22F0-42FA-A53A-7669BB475675}" type="slidenum">
              <a:rPr lang="es-PY" smtClean="0"/>
              <a:t>‹Nº›</a:t>
            </a:fld>
            <a:endParaRPr lang="es-PY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4889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C2A31-CB3B-4484-846D-534B3BE3A09A}" type="datetimeFigureOut">
              <a:rPr lang="es-PY" smtClean="0"/>
              <a:t>09/04/2015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8A37-22F0-42FA-A53A-7669BB475675}" type="slidenum">
              <a:rPr lang="es-PY" smtClean="0"/>
              <a:t>‹Nº›</a:t>
            </a:fld>
            <a:endParaRPr lang="es-PY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59332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C2A31-CB3B-4484-846D-534B3BE3A09A}" type="datetimeFigureOut">
              <a:rPr lang="es-PY" smtClean="0"/>
              <a:t>09/04/2015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8A37-22F0-42FA-A53A-7669BB475675}" type="slidenum">
              <a:rPr lang="es-PY" smtClean="0"/>
              <a:t>‹Nº›</a:t>
            </a:fld>
            <a:endParaRPr lang="es-PY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4058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C2A31-CB3B-4484-846D-534B3BE3A09A}" type="datetimeFigureOut">
              <a:rPr lang="es-PY" smtClean="0"/>
              <a:t>09/04/2015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8A37-22F0-42FA-A53A-7669BB47567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252618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C2A31-CB3B-4484-846D-534B3BE3A09A}" type="datetimeFigureOut">
              <a:rPr lang="es-PY" smtClean="0"/>
              <a:t>09/04/2015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8A37-22F0-42FA-A53A-7669BB475675}" type="slidenum">
              <a:rPr lang="es-PY" smtClean="0"/>
              <a:t>‹Nº›</a:t>
            </a:fld>
            <a:endParaRPr lang="es-PY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668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C2A31-CB3B-4484-846D-534B3BE3A09A}" type="datetimeFigureOut">
              <a:rPr lang="es-PY" smtClean="0"/>
              <a:t>09/04/2015</a:t>
            </a:fld>
            <a:endParaRPr lang="es-P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8A37-22F0-42FA-A53A-7669BB47567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4207396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C2A31-CB3B-4484-846D-534B3BE3A09A}" type="datetimeFigureOut">
              <a:rPr lang="es-PY" smtClean="0"/>
              <a:t>09/04/2015</a:t>
            </a:fld>
            <a:endParaRPr lang="es-P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8A37-22F0-42FA-A53A-7669BB475675}" type="slidenum">
              <a:rPr lang="es-PY" smtClean="0"/>
              <a:t>‹Nº›</a:t>
            </a:fld>
            <a:endParaRPr lang="es-PY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733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C2A31-CB3B-4484-846D-534B3BE3A09A}" type="datetimeFigureOut">
              <a:rPr lang="es-PY" smtClean="0"/>
              <a:t>09/04/2015</a:t>
            </a:fld>
            <a:endParaRPr lang="es-P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8A37-22F0-42FA-A53A-7669BB475675}" type="slidenum">
              <a:rPr lang="es-PY" smtClean="0"/>
              <a:t>‹Nº›</a:t>
            </a:fld>
            <a:endParaRPr lang="es-PY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8567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C2A31-CB3B-4484-846D-534B3BE3A09A}" type="datetimeFigureOut">
              <a:rPr lang="es-PY" smtClean="0"/>
              <a:t>09/04/2015</a:t>
            </a:fld>
            <a:endParaRPr lang="es-P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8A37-22F0-42FA-A53A-7669BB47567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232738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C2A31-CB3B-4484-846D-534B3BE3A09A}" type="datetimeFigureOut">
              <a:rPr lang="es-PY" smtClean="0"/>
              <a:t>09/04/2015</a:t>
            </a:fld>
            <a:endParaRPr lang="es-P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8A37-22F0-42FA-A53A-7669BB475675}" type="slidenum">
              <a:rPr lang="es-PY" smtClean="0"/>
              <a:t>‹Nº›</a:t>
            </a:fld>
            <a:endParaRPr lang="es-PY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7717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C2A31-CB3B-4484-846D-534B3BE3A09A}" type="datetimeFigureOut">
              <a:rPr lang="es-PY" smtClean="0"/>
              <a:t>09/04/2015</a:t>
            </a:fld>
            <a:endParaRPr lang="es-P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8A37-22F0-42FA-A53A-7669BB47567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68358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B5C2A31-CB3B-4484-846D-534B3BE3A09A}" type="datetimeFigureOut">
              <a:rPr lang="es-PY" smtClean="0"/>
              <a:t>09/04/2015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6048A37-22F0-42FA-A53A-7669BB47567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973502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e 6"/>
          <p:cNvSpPr/>
          <p:nvPr/>
        </p:nvSpPr>
        <p:spPr>
          <a:xfrm>
            <a:off x="3641741" y="2279173"/>
            <a:ext cx="4681181" cy="9962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56597" y="1364777"/>
            <a:ext cx="7051471" cy="1719617"/>
          </a:xfrm>
        </p:spPr>
        <p:txBody>
          <a:bodyPr>
            <a:normAutofit/>
          </a:bodyPr>
          <a:lstStyle/>
          <a:p>
            <a:r>
              <a:rPr lang="es-PY" sz="2400" b="1" dirty="0" smtClean="0"/>
              <a:t>EL USO DEL PUNTO Y </a:t>
            </a:r>
            <a:r>
              <a:rPr lang="es-PY" sz="2400" b="1" dirty="0" smtClean="0"/>
              <a:t>COMA.</a:t>
            </a:r>
            <a:endParaRPr lang="es-PY" sz="24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456596" y="3466531"/>
            <a:ext cx="7174301" cy="1897039"/>
          </a:xfrm>
        </p:spPr>
        <p:txBody>
          <a:bodyPr>
            <a:normAutofit fontScale="77500" lnSpcReduction="20000"/>
          </a:bodyPr>
          <a:lstStyle/>
          <a:p>
            <a:r>
              <a:rPr lang="es-PY" b="1" dirty="0" smtClean="0"/>
              <a:t>Sonia Maribel Ocampos Vázquez.</a:t>
            </a:r>
          </a:p>
          <a:p>
            <a:r>
              <a:rPr lang="es-PY" b="1" dirty="0" smtClean="0"/>
              <a:t>Walter Isasi Cortázar.</a:t>
            </a:r>
          </a:p>
          <a:p>
            <a:r>
              <a:rPr lang="es-PY" b="1" dirty="0" smtClean="0"/>
              <a:t>Liz Maribel Romero.</a:t>
            </a:r>
          </a:p>
          <a:p>
            <a:r>
              <a:rPr lang="es-PY" b="1" dirty="0" err="1" smtClean="0"/>
              <a:t>Saida</a:t>
            </a:r>
            <a:r>
              <a:rPr lang="es-PY" b="1" dirty="0" smtClean="0"/>
              <a:t> </a:t>
            </a:r>
            <a:r>
              <a:rPr lang="es-PY" b="1" dirty="0" err="1" smtClean="0"/>
              <a:t>Yaluk</a:t>
            </a:r>
            <a:r>
              <a:rPr lang="es-PY" b="1" dirty="0" smtClean="0"/>
              <a:t> Lichi.</a:t>
            </a:r>
          </a:p>
          <a:p>
            <a:r>
              <a:rPr lang="es-PY" b="1" dirty="0" smtClean="0"/>
              <a:t>Olga González Ramírez.</a:t>
            </a:r>
          </a:p>
          <a:p>
            <a:r>
              <a:rPr lang="es-PY" b="1" dirty="0" smtClean="0"/>
              <a:t>Sonia González Ramírez.</a:t>
            </a:r>
            <a:endParaRPr lang="es-PY" b="1" dirty="0" smtClean="0"/>
          </a:p>
        </p:txBody>
      </p:sp>
    </p:spTree>
    <p:extLst>
      <p:ext uri="{BB962C8B-B14F-4D97-AF65-F5344CB8AC3E}">
        <p14:creationId xmlns:p14="http://schemas.microsoft.com/office/powerpoint/2010/main" val="151114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PY" sz="2000" b="1" dirty="0" smtClean="0"/>
              <a:t>Para separar oraciones relacionadas entre sí, pero  que carecen de conjunción o preposición (proposiciones yuxtapuestas)</a:t>
            </a:r>
            <a:endParaRPr lang="es-PY" sz="20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es-PY" dirty="0" smtClean="0"/>
          </a:p>
          <a:p>
            <a:endParaRPr lang="es-PY" dirty="0"/>
          </a:p>
          <a:p>
            <a:r>
              <a:rPr lang="es-PY" i="1" dirty="0" smtClean="0"/>
              <a:t>Nada más ver aquella habitación, decidió limpiarla y ponerla en orden; la desempolvó, la fregó, la abrillantó y la pulió.</a:t>
            </a:r>
            <a:endParaRPr lang="es-PY" i="1" dirty="0"/>
          </a:p>
        </p:txBody>
      </p:sp>
      <p:cxnSp>
        <p:nvCxnSpPr>
          <p:cNvPr id="5" name="Conector recto de flecha 4"/>
          <p:cNvCxnSpPr>
            <a:stCxn id="2" idx="2"/>
          </p:cNvCxnSpPr>
          <p:nvPr/>
        </p:nvCxnSpPr>
        <p:spPr>
          <a:xfrm>
            <a:off x="6100233" y="3386664"/>
            <a:ext cx="316" cy="8850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0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Y" sz="2400" b="1" dirty="0" smtClean="0"/>
              <a:t>Para separar los elementos de una enumeración que ya están separados entre sí por comas.</a:t>
            </a:r>
            <a:endParaRPr lang="es-PY" sz="24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Y" i="1" dirty="0" smtClean="0"/>
              <a:t>Mi madre es tendera; la de Sandra, arquitecta; la de Antonio, cirujana.</a:t>
            </a:r>
          </a:p>
          <a:p>
            <a:pPr marL="0" indent="0">
              <a:buNone/>
            </a:pPr>
            <a:r>
              <a:rPr lang="es-PY" b="1" dirty="0" smtClean="0"/>
              <a:t>Al final de cada elemento de una lista o relación si se escriben en líneas independientes y comienzan por minúscula. La excepción es el último elemento, que se cierra con un punto.</a:t>
            </a:r>
          </a:p>
          <a:p>
            <a:pPr marL="0" indent="0">
              <a:buNone/>
            </a:pPr>
            <a:endParaRPr lang="es-PY" b="1" dirty="0" smtClean="0"/>
          </a:p>
          <a:p>
            <a:pPr marL="0" indent="0">
              <a:buNone/>
            </a:pPr>
            <a:r>
              <a:rPr lang="es-PY" i="1" dirty="0" smtClean="0"/>
              <a:t>Había que estar en contacto con la naturaleza; dejar entrar el cielo, el mar y el viento; dormir sobre tablones, sobre el suelo; sentarse en sillas medio rotas.</a:t>
            </a:r>
            <a:endParaRPr lang="es-PY" i="1" dirty="0"/>
          </a:p>
        </p:txBody>
      </p:sp>
      <p:cxnSp>
        <p:nvCxnSpPr>
          <p:cNvPr id="5" name="Conector recto de flecha 4"/>
          <p:cNvCxnSpPr/>
          <p:nvPr/>
        </p:nvCxnSpPr>
        <p:spPr>
          <a:xfrm>
            <a:off x="6018663" y="1992573"/>
            <a:ext cx="0" cy="6960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/>
          <p:cNvCxnSpPr/>
          <p:nvPr/>
        </p:nvCxnSpPr>
        <p:spPr>
          <a:xfrm>
            <a:off x="6018663" y="4299045"/>
            <a:ext cx="0" cy="6141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64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PY" sz="2400" b="1" dirty="0" smtClean="0"/>
              <a:t>Tras una oración seguida de otra que está introducida por una conjunción y que no esté directamente relacionada con ella.</a:t>
            </a:r>
            <a:endParaRPr lang="es-PY" sz="24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Y" dirty="0"/>
          </a:p>
          <a:p>
            <a:r>
              <a:rPr lang="es-PY" i="1" dirty="0" smtClean="0"/>
              <a:t>Nada pudieron hacer para detenerlo, solo esperar que cediera su frenesí; y ocurrió entonces que el destino jugó su baza.</a:t>
            </a:r>
            <a:endParaRPr lang="es-PY" i="1" dirty="0"/>
          </a:p>
        </p:txBody>
      </p:sp>
      <p:cxnSp>
        <p:nvCxnSpPr>
          <p:cNvPr id="5" name="Conector recto de flecha 4"/>
          <p:cNvCxnSpPr/>
          <p:nvPr/>
        </p:nvCxnSpPr>
        <p:spPr>
          <a:xfrm>
            <a:off x="6100232" y="3657597"/>
            <a:ext cx="13964" cy="5302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265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774193"/>
            <a:ext cx="9601196" cy="751134"/>
          </a:xfrm>
        </p:spPr>
        <p:txBody>
          <a:bodyPr>
            <a:normAutofit fontScale="90000"/>
          </a:bodyPr>
          <a:lstStyle/>
          <a:p>
            <a:r>
              <a:rPr lang="es-PY" sz="2400" b="1" dirty="0" smtClean="0"/>
              <a:t>Para separar períodos sintácticos completos, entre los que existe una estrecha vinculación</a:t>
            </a:r>
            <a:endParaRPr lang="es-PY" sz="24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96287" y="1525327"/>
            <a:ext cx="9900311" cy="4670757"/>
          </a:xfrm>
        </p:spPr>
        <p:txBody>
          <a:bodyPr>
            <a:normAutofit fontScale="92500" lnSpcReduction="10000"/>
          </a:bodyPr>
          <a:lstStyle/>
          <a:p>
            <a:r>
              <a:rPr lang="es-PY" sz="2000" dirty="0" smtClean="0"/>
              <a:t>Gómez Torrego hace una clasificación en su gramática que depende de la vinculación semántica de dichos períodos:</a:t>
            </a:r>
          </a:p>
          <a:p>
            <a:r>
              <a:rPr lang="es-PY" dirty="0" smtClean="0"/>
              <a:t>    </a:t>
            </a:r>
            <a:r>
              <a:rPr lang="es-PY" sz="1800" b="1" dirty="0" smtClean="0"/>
              <a:t>Relación entre un todo y una de sus partes, o entre varias cosas y una de ellas.</a:t>
            </a:r>
          </a:p>
          <a:p>
            <a:r>
              <a:rPr lang="es-PY" sz="1800" i="1" dirty="0" smtClean="0"/>
              <a:t>El sistema digestivo se compone de muchas partes; la primera de ellas es la boca.</a:t>
            </a:r>
          </a:p>
          <a:p>
            <a:r>
              <a:rPr lang="es-PY" sz="1800" b="1" dirty="0" smtClean="0"/>
              <a:t>     Relación de paralelismo.</a:t>
            </a:r>
          </a:p>
          <a:p>
            <a:r>
              <a:rPr lang="es-PY" sz="1800" i="1" dirty="0" smtClean="0"/>
              <a:t>Unos salieron el  viernes; otros, el sábado.</a:t>
            </a:r>
          </a:p>
          <a:p>
            <a:r>
              <a:rPr lang="es-PY" sz="1800" b="1" dirty="0" smtClean="0"/>
              <a:t>Relación adversativa, concesiva o consecutiva, con conectores como, pero, más, aunque, sin embargo, por tanto, por consiguiente, etc., cuando las oraciones que encabezan tienen cierta longitud.</a:t>
            </a:r>
          </a:p>
          <a:p>
            <a:r>
              <a:rPr lang="es-PY" sz="1800" i="1" dirty="0" smtClean="0"/>
              <a:t>Ismael tuvo muy buenas notas; no obstante, estudió menos de lo que creemos (Adversativa)</a:t>
            </a:r>
          </a:p>
          <a:p>
            <a:r>
              <a:rPr lang="es-PY" sz="1800" i="1" dirty="0" smtClean="0"/>
              <a:t>Fue puesto en libertad; aunque no hizo méritos para ello. (Concesiva).</a:t>
            </a:r>
          </a:p>
          <a:p>
            <a:r>
              <a:rPr lang="es-PY" sz="1800" i="1" dirty="0" smtClean="0"/>
              <a:t>Ha perdido el autobús de siempre; por lo tanto, llegará tarde. (Consecutiva).</a:t>
            </a:r>
          </a:p>
          <a:p>
            <a:r>
              <a:rPr lang="es-PY" sz="1800" b="1" dirty="0" smtClean="0"/>
              <a:t>Relación explicativa.</a:t>
            </a:r>
          </a:p>
          <a:p>
            <a:r>
              <a:rPr lang="es-PY" sz="1800" i="1" dirty="0" smtClean="0"/>
              <a:t>Cuando tengo mucho trabajo, me pongo nervioso; en otras palabras, me altero por cualquier cosa.</a:t>
            </a:r>
          </a:p>
          <a:p>
            <a:endParaRPr lang="es-PY" sz="1800" dirty="0"/>
          </a:p>
        </p:txBody>
      </p:sp>
      <p:cxnSp>
        <p:nvCxnSpPr>
          <p:cNvPr id="5" name="Conector recto de flecha 4"/>
          <p:cNvCxnSpPr/>
          <p:nvPr/>
        </p:nvCxnSpPr>
        <p:spPr>
          <a:xfrm>
            <a:off x="1501254" y="3043451"/>
            <a:ext cx="3957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/>
          <p:cNvCxnSpPr/>
          <p:nvPr/>
        </p:nvCxnSpPr>
        <p:spPr>
          <a:xfrm flipV="1">
            <a:off x="899617" y="4014842"/>
            <a:ext cx="601637" cy="13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776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49</TotalTime>
  <Words>413</Words>
  <Application>Microsoft Office PowerPoint</Application>
  <PresentationFormat>Panorámica</PresentationFormat>
  <Paragraphs>31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8" baseType="lpstr">
      <vt:lpstr>Arial</vt:lpstr>
      <vt:lpstr>Garamond</vt:lpstr>
      <vt:lpstr>Orgánico</vt:lpstr>
      <vt:lpstr>EL USO DEL PUNTO Y COMA.</vt:lpstr>
      <vt:lpstr>Para separar oraciones relacionadas entre sí, pero  que carecen de conjunción o preposición (proposiciones yuxtapuestas)</vt:lpstr>
      <vt:lpstr>Para separar los elementos de una enumeración que ya están separados entre sí por comas.</vt:lpstr>
      <vt:lpstr>Tras una oración seguida de otra que está introducida por una conjunción y que no esté directamente relacionada con ella.</vt:lpstr>
      <vt:lpstr>Para separar períodos sintácticos completos, entre los que existe una estrecha vinculación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USO DEL PUNTO Y COMA</dc:title>
  <dc:creator>Salo</dc:creator>
  <cp:lastModifiedBy>Salo</cp:lastModifiedBy>
  <cp:revision>8</cp:revision>
  <dcterms:created xsi:type="dcterms:W3CDTF">2015-04-09T11:21:05Z</dcterms:created>
  <dcterms:modified xsi:type="dcterms:W3CDTF">2015-04-09T13:36:47Z</dcterms:modified>
</cp:coreProperties>
</file>