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2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6E0CBD-29D7-4F58-8707-3FC02D41377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Y"/>
        </a:p>
      </dgm:t>
    </dgm:pt>
    <dgm:pt modelId="{A41863B2-4AA7-425D-9839-1F8A0D33811D}">
      <dgm:prSet phldrT="[Texto]"/>
      <dgm:spPr/>
      <dgm:t>
        <a:bodyPr/>
        <a:lstStyle/>
        <a:p>
          <a:r>
            <a:rPr lang="es-PY" dirty="0" smtClean="0"/>
            <a:t>Sirven para marcar una pausa enfática tras locuciones de carácter introductorio como</a:t>
          </a:r>
          <a:endParaRPr lang="es-PY" dirty="0"/>
        </a:p>
      </dgm:t>
    </dgm:pt>
    <dgm:pt modelId="{FBD2DB5C-830E-4904-86C1-1F2329F8716C}" type="parTrans" cxnId="{F087A2DE-0A34-467E-AE2F-5D52E9B711ED}">
      <dgm:prSet/>
      <dgm:spPr/>
      <dgm:t>
        <a:bodyPr/>
        <a:lstStyle/>
        <a:p>
          <a:endParaRPr lang="es-PY"/>
        </a:p>
      </dgm:t>
    </dgm:pt>
    <dgm:pt modelId="{3F2AE7A1-1E91-4428-A35F-4829C61E582A}" type="sibTrans" cxnId="{F087A2DE-0A34-467E-AE2F-5D52E9B711ED}">
      <dgm:prSet/>
      <dgm:spPr/>
      <dgm:t>
        <a:bodyPr/>
        <a:lstStyle/>
        <a:p>
          <a:endParaRPr lang="es-PY"/>
        </a:p>
      </dgm:t>
    </dgm:pt>
    <dgm:pt modelId="{FA314C28-7369-4A55-8102-0F9F13BA3894}">
      <dgm:prSet phldrT="[Texto]"/>
      <dgm:spPr/>
      <dgm:t>
        <a:bodyPr/>
        <a:lstStyle/>
        <a:p>
          <a:r>
            <a:rPr lang="es-PY" i="1" dirty="0" smtClean="0"/>
            <a:t>A saber, ahora bien, esto es, dicho de otro modo, en otras palabras, más aún…</a:t>
          </a:r>
          <a:endParaRPr lang="es-PY" i="1" dirty="0"/>
        </a:p>
      </dgm:t>
    </dgm:pt>
    <dgm:pt modelId="{79659BCE-46C6-4703-B52E-BB9C8C7698B8}" type="parTrans" cxnId="{AA521521-CEC6-481B-A3EC-6CD407D5C8F1}">
      <dgm:prSet/>
      <dgm:spPr/>
      <dgm:t>
        <a:bodyPr/>
        <a:lstStyle/>
        <a:p>
          <a:endParaRPr lang="es-PY"/>
        </a:p>
      </dgm:t>
    </dgm:pt>
    <dgm:pt modelId="{3B195212-DB55-4C9F-BBC5-0585CB959D75}" type="sibTrans" cxnId="{AA521521-CEC6-481B-A3EC-6CD407D5C8F1}">
      <dgm:prSet/>
      <dgm:spPr/>
      <dgm:t>
        <a:bodyPr/>
        <a:lstStyle/>
        <a:p>
          <a:endParaRPr lang="es-PY"/>
        </a:p>
      </dgm:t>
    </dgm:pt>
    <dgm:pt modelId="{B04C80AF-1766-4B27-AA01-599A83C373A5}">
      <dgm:prSet phldrT="[Texto]"/>
      <dgm:spPr/>
      <dgm:t>
        <a:bodyPr/>
        <a:lstStyle/>
        <a:p>
          <a:r>
            <a:rPr lang="es-PY" dirty="0" smtClean="0"/>
            <a:t>Ejemplo:  Nunca me ha molestado colaborar. Dicho de otro modo: me gusta ayudara los demás </a:t>
          </a:r>
          <a:endParaRPr lang="es-PY" dirty="0"/>
        </a:p>
      </dgm:t>
    </dgm:pt>
    <dgm:pt modelId="{4839889C-3693-4759-B96D-6128C67811A3}" type="parTrans" cxnId="{BD0CC119-A92D-41E1-8EE5-A4647B41CB13}">
      <dgm:prSet/>
      <dgm:spPr/>
      <dgm:t>
        <a:bodyPr/>
        <a:lstStyle/>
        <a:p>
          <a:endParaRPr lang="es-PY"/>
        </a:p>
      </dgm:t>
    </dgm:pt>
    <dgm:pt modelId="{36CB99BD-D79C-457A-A659-B35FFE52F508}" type="sibTrans" cxnId="{BD0CC119-A92D-41E1-8EE5-A4647B41CB13}">
      <dgm:prSet/>
      <dgm:spPr/>
      <dgm:t>
        <a:bodyPr/>
        <a:lstStyle/>
        <a:p>
          <a:endParaRPr lang="es-PY"/>
        </a:p>
      </dgm:t>
    </dgm:pt>
    <dgm:pt modelId="{7B3CA21C-A69F-4900-8652-7E9E5CF5440E}" type="pres">
      <dgm:prSet presAssocID="{A26E0CBD-29D7-4F58-8707-3FC02D41377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PY"/>
        </a:p>
      </dgm:t>
    </dgm:pt>
    <dgm:pt modelId="{579FBD93-9A48-4F73-AEE6-A757EAA30EC9}" type="pres">
      <dgm:prSet presAssocID="{A41863B2-4AA7-425D-9839-1F8A0D33811D}" presName="composite" presStyleCnt="0"/>
      <dgm:spPr/>
    </dgm:pt>
    <dgm:pt modelId="{C311BFF9-C608-4EA6-A79B-655D1E376026}" type="pres">
      <dgm:prSet presAssocID="{A41863B2-4AA7-425D-9839-1F8A0D33811D}" presName="bentUpArrow1" presStyleLbl="alignImgPlace1" presStyleIdx="0" presStyleCnt="2"/>
      <dgm:spPr/>
    </dgm:pt>
    <dgm:pt modelId="{28510E05-9FA9-4A3E-B6C8-B0CABDBC5737}" type="pres">
      <dgm:prSet presAssocID="{A41863B2-4AA7-425D-9839-1F8A0D33811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996A7388-8F0B-46C2-A6CA-7C1AB5F2189A}" type="pres">
      <dgm:prSet presAssocID="{A41863B2-4AA7-425D-9839-1F8A0D33811D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61FBC861-037A-4A08-A2C9-40D31D98C7B9}" type="pres">
      <dgm:prSet presAssocID="{3F2AE7A1-1E91-4428-A35F-4829C61E582A}" presName="sibTrans" presStyleCnt="0"/>
      <dgm:spPr/>
    </dgm:pt>
    <dgm:pt modelId="{1EDCFA79-B6E7-48AA-B648-580A8F59FF3B}" type="pres">
      <dgm:prSet presAssocID="{FA314C28-7369-4A55-8102-0F9F13BA3894}" presName="composite" presStyleCnt="0"/>
      <dgm:spPr/>
    </dgm:pt>
    <dgm:pt modelId="{E771955D-A4BB-4AC8-87B5-FB626A43F86F}" type="pres">
      <dgm:prSet presAssocID="{FA314C28-7369-4A55-8102-0F9F13BA3894}" presName="bentUpArrow1" presStyleLbl="alignImgPlace1" presStyleIdx="1" presStyleCnt="2"/>
      <dgm:spPr/>
    </dgm:pt>
    <dgm:pt modelId="{A6D54267-A9B7-41AB-85A9-2FA71FCA1E70}" type="pres">
      <dgm:prSet presAssocID="{FA314C28-7369-4A55-8102-0F9F13BA389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D3051032-B4E1-4999-B72D-9B97B3D2F673}" type="pres">
      <dgm:prSet presAssocID="{FA314C28-7369-4A55-8102-0F9F13BA389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87520395-BD11-4ED4-BFF9-5415111F883C}" type="pres">
      <dgm:prSet presAssocID="{3B195212-DB55-4C9F-BBC5-0585CB959D75}" presName="sibTrans" presStyleCnt="0"/>
      <dgm:spPr/>
    </dgm:pt>
    <dgm:pt modelId="{2DF8DCBA-EAB6-4188-9910-379028BA4458}" type="pres">
      <dgm:prSet presAssocID="{B04C80AF-1766-4B27-AA01-599A83C373A5}" presName="composite" presStyleCnt="0"/>
      <dgm:spPr/>
    </dgm:pt>
    <dgm:pt modelId="{797E9218-5A13-4D2D-97B6-673A6201E741}" type="pres">
      <dgm:prSet presAssocID="{B04C80AF-1766-4B27-AA01-599A83C373A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CE14CDEB-5C5B-4978-A9EC-50B798EB2F3F}" type="presOf" srcId="{FA314C28-7369-4A55-8102-0F9F13BA3894}" destId="{A6D54267-A9B7-41AB-85A9-2FA71FCA1E70}" srcOrd="0" destOrd="0" presId="urn:microsoft.com/office/officeart/2005/8/layout/StepDownProcess"/>
    <dgm:cxn modelId="{BD0CC119-A92D-41E1-8EE5-A4647B41CB13}" srcId="{A26E0CBD-29D7-4F58-8707-3FC02D41377E}" destId="{B04C80AF-1766-4B27-AA01-599A83C373A5}" srcOrd="2" destOrd="0" parTransId="{4839889C-3693-4759-B96D-6128C67811A3}" sibTransId="{36CB99BD-D79C-457A-A659-B35FFE52F508}"/>
    <dgm:cxn modelId="{AA521521-CEC6-481B-A3EC-6CD407D5C8F1}" srcId="{A26E0CBD-29D7-4F58-8707-3FC02D41377E}" destId="{FA314C28-7369-4A55-8102-0F9F13BA3894}" srcOrd="1" destOrd="0" parTransId="{79659BCE-46C6-4703-B52E-BB9C8C7698B8}" sibTransId="{3B195212-DB55-4C9F-BBC5-0585CB959D75}"/>
    <dgm:cxn modelId="{C7838A40-22DD-4D45-A166-678731E178E1}" type="presOf" srcId="{A26E0CBD-29D7-4F58-8707-3FC02D41377E}" destId="{7B3CA21C-A69F-4900-8652-7E9E5CF5440E}" srcOrd="0" destOrd="0" presId="urn:microsoft.com/office/officeart/2005/8/layout/StepDownProcess"/>
    <dgm:cxn modelId="{F087A2DE-0A34-467E-AE2F-5D52E9B711ED}" srcId="{A26E0CBD-29D7-4F58-8707-3FC02D41377E}" destId="{A41863B2-4AA7-425D-9839-1F8A0D33811D}" srcOrd="0" destOrd="0" parTransId="{FBD2DB5C-830E-4904-86C1-1F2329F8716C}" sibTransId="{3F2AE7A1-1E91-4428-A35F-4829C61E582A}"/>
    <dgm:cxn modelId="{0416CE46-B7D0-4998-895E-4177FF4B64CF}" type="presOf" srcId="{A41863B2-4AA7-425D-9839-1F8A0D33811D}" destId="{28510E05-9FA9-4A3E-B6C8-B0CABDBC5737}" srcOrd="0" destOrd="0" presId="urn:microsoft.com/office/officeart/2005/8/layout/StepDownProcess"/>
    <dgm:cxn modelId="{4BF33670-C9EF-4A75-BCEE-CB2DADCB65C2}" type="presOf" srcId="{B04C80AF-1766-4B27-AA01-599A83C373A5}" destId="{797E9218-5A13-4D2D-97B6-673A6201E741}" srcOrd="0" destOrd="0" presId="urn:microsoft.com/office/officeart/2005/8/layout/StepDownProcess"/>
    <dgm:cxn modelId="{70000A1A-BF56-431D-A54C-D21580EC8153}" type="presParOf" srcId="{7B3CA21C-A69F-4900-8652-7E9E5CF5440E}" destId="{579FBD93-9A48-4F73-AEE6-A757EAA30EC9}" srcOrd="0" destOrd="0" presId="urn:microsoft.com/office/officeart/2005/8/layout/StepDownProcess"/>
    <dgm:cxn modelId="{55F2A7FD-82BE-431A-802C-9870EC028A9C}" type="presParOf" srcId="{579FBD93-9A48-4F73-AEE6-A757EAA30EC9}" destId="{C311BFF9-C608-4EA6-A79B-655D1E376026}" srcOrd="0" destOrd="0" presId="urn:microsoft.com/office/officeart/2005/8/layout/StepDownProcess"/>
    <dgm:cxn modelId="{1019FBDC-4C75-4241-97CB-EF2D31A9F887}" type="presParOf" srcId="{579FBD93-9A48-4F73-AEE6-A757EAA30EC9}" destId="{28510E05-9FA9-4A3E-B6C8-B0CABDBC5737}" srcOrd="1" destOrd="0" presId="urn:microsoft.com/office/officeart/2005/8/layout/StepDownProcess"/>
    <dgm:cxn modelId="{DF293C15-57AC-4F0A-A728-3EFAD04CC2E4}" type="presParOf" srcId="{579FBD93-9A48-4F73-AEE6-A757EAA30EC9}" destId="{996A7388-8F0B-46C2-A6CA-7C1AB5F2189A}" srcOrd="2" destOrd="0" presId="urn:microsoft.com/office/officeart/2005/8/layout/StepDownProcess"/>
    <dgm:cxn modelId="{83FE4ACF-70F6-4563-BE6E-6276D902C46F}" type="presParOf" srcId="{7B3CA21C-A69F-4900-8652-7E9E5CF5440E}" destId="{61FBC861-037A-4A08-A2C9-40D31D98C7B9}" srcOrd="1" destOrd="0" presId="urn:microsoft.com/office/officeart/2005/8/layout/StepDownProcess"/>
    <dgm:cxn modelId="{EDFCA1CD-92BB-464F-AA89-6F032883F11B}" type="presParOf" srcId="{7B3CA21C-A69F-4900-8652-7E9E5CF5440E}" destId="{1EDCFA79-B6E7-48AA-B648-580A8F59FF3B}" srcOrd="2" destOrd="0" presId="urn:microsoft.com/office/officeart/2005/8/layout/StepDownProcess"/>
    <dgm:cxn modelId="{255CE341-C766-4D29-9E21-29DF40B7606B}" type="presParOf" srcId="{1EDCFA79-B6E7-48AA-B648-580A8F59FF3B}" destId="{E771955D-A4BB-4AC8-87B5-FB626A43F86F}" srcOrd="0" destOrd="0" presId="urn:microsoft.com/office/officeart/2005/8/layout/StepDownProcess"/>
    <dgm:cxn modelId="{172D3D81-CB1F-416F-8336-BBD1377DF5A7}" type="presParOf" srcId="{1EDCFA79-B6E7-48AA-B648-580A8F59FF3B}" destId="{A6D54267-A9B7-41AB-85A9-2FA71FCA1E70}" srcOrd="1" destOrd="0" presId="urn:microsoft.com/office/officeart/2005/8/layout/StepDownProcess"/>
    <dgm:cxn modelId="{350B15E3-BA67-456D-81D9-17087016509D}" type="presParOf" srcId="{1EDCFA79-B6E7-48AA-B648-580A8F59FF3B}" destId="{D3051032-B4E1-4999-B72D-9B97B3D2F673}" srcOrd="2" destOrd="0" presId="urn:microsoft.com/office/officeart/2005/8/layout/StepDownProcess"/>
    <dgm:cxn modelId="{7F10819D-44B2-42AA-A76E-BD0A33A20710}" type="presParOf" srcId="{7B3CA21C-A69F-4900-8652-7E9E5CF5440E}" destId="{87520395-BD11-4ED4-BFF9-5415111F883C}" srcOrd="3" destOrd="0" presId="urn:microsoft.com/office/officeart/2005/8/layout/StepDownProcess"/>
    <dgm:cxn modelId="{C4768D39-6D15-4B27-A347-20535AEE34C5}" type="presParOf" srcId="{7B3CA21C-A69F-4900-8652-7E9E5CF5440E}" destId="{2DF8DCBA-EAB6-4188-9910-379028BA4458}" srcOrd="4" destOrd="0" presId="urn:microsoft.com/office/officeart/2005/8/layout/StepDownProcess"/>
    <dgm:cxn modelId="{54338A28-F10D-4816-8E1D-E6E3F2670B82}" type="presParOf" srcId="{2DF8DCBA-EAB6-4188-9910-379028BA4458}" destId="{797E9218-5A13-4D2D-97B6-673A6201E74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C18691-342B-4D4F-8F6F-2918C3F8E9E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Y"/>
        </a:p>
      </dgm:t>
    </dgm:pt>
    <dgm:pt modelId="{B412FD80-343A-4F23-93F1-72A4D6B5E6B8}">
      <dgm:prSet phldrT="[Texto]"/>
      <dgm:spPr/>
      <dgm:t>
        <a:bodyPr/>
        <a:lstStyle/>
        <a:p>
          <a:r>
            <a:rPr lang="es-PY" dirty="0" smtClean="0"/>
            <a:t>Causa- efecto:</a:t>
          </a:r>
          <a:endParaRPr lang="es-PY" dirty="0"/>
        </a:p>
      </dgm:t>
    </dgm:pt>
    <dgm:pt modelId="{154E44DE-DD4E-4CB4-9142-B6CFDDB5BFD0}" type="parTrans" cxnId="{99F88583-A899-4114-A7D6-B86B7CF51BA0}">
      <dgm:prSet/>
      <dgm:spPr/>
      <dgm:t>
        <a:bodyPr/>
        <a:lstStyle/>
        <a:p>
          <a:endParaRPr lang="es-PY"/>
        </a:p>
      </dgm:t>
    </dgm:pt>
    <dgm:pt modelId="{66DEA4F6-67E9-4369-AA86-D7A0D8AA1E0F}" type="sibTrans" cxnId="{99F88583-A899-4114-A7D6-B86B7CF51BA0}">
      <dgm:prSet/>
      <dgm:spPr/>
      <dgm:t>
        <a:bodyPr/>
        <a:lstStyle/>
        <a:p>
          <a:endParaRPr lang="es-PY"/>
        </a:p>
      </dgm:t>
    </dgm:pt>
    <dgm:pt modelId="{BBB85A00-55F4-4A99-A5A4-4B40C116FDF2}">
      <dgm:prSet phldrT="[Texto]"/>
      <dgm:spPr/>
      <dgm:t>
        <a:bodyPr/>
        <a:lstStyle/>
        <a:p>
          <a:r>
            <a:rPr lang="es-PY" i="1" dirty="0" smtClean="0"/>
            <a:t>Se ha quedado sin trabajo: no podrá ir de vacaciones.</a:t>
          </a:r>
          <a:endParaRPr lang="es-PY" i="1" dirty="0"/>
        </a:p>
      </dgm:t>
    </dgm:pt>
    <dgm:pt modelId="{4416ECB7-8EA9-44E1-950E-2DFF4AA8CF20}" type="parTrans" cxnId="{01789B9C-FA2E-4CCD-A024-83DCC5878B42}">
      <dgm:prSet/>
      <dgm:spPr/>
      <dgm:t>
        <a:bodyPr/>
        <a:lstStyle/>
        <a:p>
          <a:endParaRPr lang="es-PY"/>
        </a:p>
      </dgm:t>
    </dgm:pt>
    <dgm:pt modelId="{51BB3FF7-F449-4E12-90E1-BA59894BA0F6}" type="sibTrans" cxnId="{01789B9C-FA2E-4CCD-A024-83DCC5878B42}">
      <dgm:prSet/>
      <dgm:spPr/>
      <dgm:t>
        <a:bodyPr/>
        <a:lstStyle/>
        <a:p>
          <a:endParaRPr lang="es-PY"/>
        </a:p>
      </dgm:t>
    </dgm:pt>
    <dgm:pt modelId="{EB7F1177-F76F-47DD-A494-6638F5301B38}">
      <dgm:prSet phldrT="[Texto]"/>
      <dgm:spPr/>
      <dgm:t>
        <a:bodyPr/>
        <a:lstStyle/>
        <a:p>
          <a:r>
            <a:rPr lang="es-PY" dirty="0" smtClean="0"/>
            <a:t>Conclusión, consecuencia o resumen de la oración anterior: </a:t>
          </a:r>
          <a:endParaRPr lang="es-PY" dirty="0"/>
        </a:p>
      </dgm:t>
    </dgm:pt>
    <dgm:pt modelId="{D87AA0BC-4B40-49E8-8D9F-9F5E02618B50}" type="parTrans" cxnId="{ED65785E-12B9-4B18-99C3-4C494DC5FA69}">
      <dgm:prSet/>
      <dgm:spPr/>
      <dgm:t>
        <a:bodyPr/>
        <a:lstStyle/>
        <a:p>
          <a:endParaRPr lang="es-PY"/>
        </a:p>
      </dgm:t>
    </dgm:pt>
    <dgm:pt modelId="{7D8A3B66-F806-4B1C-8C42-8CA39BCDF275}" type="sibTrans" cxnId="{ED65785E-12B9-4B18-99C3-4C494DC5FA69}">
      <dgm:prSet/>
      <dgm:spPr/>
      <dgm:t>
        <a:bodyPr/>
        <a:lstStyle/>
        <a:p>
          <a:endParaRPr lang="es-PY"/>
        </a:p>
      </dgm:t>
    </dgm:pt>
    <dgm:pt modelId="{39950ADB-7EC1-485E-AE49-C7B532F99830}">
      <dgm:prSet phldrT="[Texto]"/>
      <dgm:spPr/>
      <dgm:t>
        <a:bodyPr/>
        <a:lstStyle/>
        <a:p>
          <a:r>
            <a:rPr lang="es-PY" i="1" dirty="0" smtClean="0"/>
            <a:t>El arbitraje fue injusto y se cometieron demasiados errores: al final se perdió el partido.</a:t>
          </a:r>
          <a:endParaRPr lang="es-PY" i="1" dirty="0"/>
        </a:p>
      </dgm:t>
    </dgm:pt>
    <dgm:pt modelId="{39C71FBC-9727-430C-A555-9F5946319272}" type="parTrans" cxnId="{87E71534-DD02-4B68-B1AC-243CFFBE2454}">
      <dgm:prSet/>
      <dgm:spPr/>
      <dgm:t>
        <a:bodyPr/>
        <a:lstStyle/>
        <a:p>
          <a:endParaRPr lang="es-PY"/>
        </a:p>
      </dgm:t>
    </dgm:pt>
    <dgm:pt modelId="{7A200D1B-C0CC-4CCE-9C00-0BD40E0E6318}" type="sibTrans" cxnId="{87E71534-DD02-4B68-B1AC-243CFFBE2454}">
      <dgm:prSet/>
      <dgm:spPr/>
      <dgm:t>
        <a:bodyPr/>
        <a:lstStyle/>
        <a:p>
          <a:endParaRPr lang="es-PY"/>
        </a:p>
      </dgm:t>
    </dgm:pt>
    <dgm:pt modelId="{14E6ACC5-2BEC-44EB-AF78-A60CB7383ED7}">
      <dgm:prSet phldrT="[Texto]"/>
      <dgm:spPr/>
      <dgm:t>
        <a:bodyPr/>
        <a:lstStyle/>
        <a:p>
          <a:r>
            <a:rPr lang="es-PY" dirty="0" err="1" smtClean="0"/>
            <a:t>Verficación</a:t>
          </a:r>
          <a:r>
            <a:rPr lang="es-PY" dirty="0" smtClean="0"/>
            <a:t> o explicación de la oración anterior, que suele tener un sentido más general:</a:t>
          </a:r>
          <a:endParaRPr lang="es-PY" dirty="0"/>
        </a:p>
      </dgm:t>
    </dgm:pt>
    <dgm:pt modelId="{74F75B9D-9129-439D-8463-55DD729024BD}" type="parTrans" cxnId="{1FB6FBC5-8B35-4EB3-B917-79D8CA8B5D83}">
      <dgm:prSet/>
      <dgm:spPr/>
      <dgm:t>
        <a:bodyPr/>
        <a:lstStyle/>
        <a:p>
          <a:endParaRPr lang="es-PY"/>
        </a:p>
      </dgm:t>
    </dgm:pt>
    <dgm:pt modelId="{4498F585-0EE4-49FA-B706-5E0A34D295F0}" type="sibTrans" cxnId="{1FB6FBC5-8B35-4EB3-B917-79D8CA8B5D83}">
      <dgm:prSet/>
      <dgm:spPr/>
      <dgm:t>
        <a:bodyPr/>
        <a:lstStyle/>
        <a:p>
          <a:endParaRPr lang="es-PY"/>
        </a:p>
      </dgm:t>
    </dgm:pt>
    <dgm:pt modelId="{98373CA3-516C-48A4-9C32-4FC8E9FE6B92}">
      <dgm:prSet phldrT="[Texto]"/>
      <dgm:spPr/>
      <dgm:t>
        <a:bodyPr/>
        <a:lstStyle/>
        <a:p>
          <a:r>
            <a:rPr lang="es-PY" i="1" dirty="0" smtClean="0"/>
            <a:t>La paella es un plato muy completo y nutritivo: tiene la fécula del arroz, las proteínas de sus carnes y pescados, y la fibra de sus verduras. </a:t>
          </a:r>
          <a:endParaRPr lang="es-PY" i="1" dirty="0"/>
        </a:p>
      </dgm:t>
    </dgm:pt>
    <dgm:pt modelId="{9C33F93E-8E69-45E3-92E5-31FB175065C7}" type="parTrans" cxnId="{0124159C-8AB0-48B0-AC72-32CA8AA0DA39}">
      <dgm:prSet/>
      <dgm:spPr/>
      <dgm:t>
        <a:bodyPr/>
        <a:lstStyle/>
        <a:p>
          <a:endParaRPr lang="es-PY"/>
        </a:p>
      </dgm:t>
    </dgm:pt>
    <dgm:pt modelId="{AB89B432-8582-454E-854C-D35055E2822F}" type="sibTrans" cxnId="{0124159C-8AB0-48B0-AC72-32CA8AA0DA39}">
      <dgm:prSet/>
      <dgm:spPr/>
      <dgm:t>
        <a:bodyPr/>
        <a:lstStyle/>
        <a:p>
          <a:endParaRPr lang="es-PY"/>
        </a:p>
      </dgm:t>
    </dgm:pt>
    <dgm:pt modelId="{A0DBDE10-84FB-4F18-A2FB-BFCFD01A5458}" type="pres">
      <dgm:prSet presAssocID="{0AC18691-342B-4D4F-8F6F-2918C3F8E9E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B020A8FA-9F0C-459E-8488-B0F434F02E89}" type="pres">
      <dgm:prSet presAssocID="{0AC18691-342B-4D4F-8F6F-2918C3F8E9EA}" presName="cycle" presStyleCnt="0"/>
      <dgm:spPr/>
    </dgm:pt>
    <dgm:pt modelId="{BEEDFB01-3625-49BC-AFD7-0C5DB0CB371A}" type="pres">
      <dgm:prSet presAssocID="{0AC18691-342B-4D4F-8F6F-2918C3F8E9EA}" presName="centerShape" presStyleCnt="0"/>
      <dgm:spPr/>
    </dgm:pt>
    <dgm:pt modelId="{9DE7F80B-5D50-43DA-BDBD-D58702534EBA}" type="pres">
      <dgm:prSet presAssocID="{0AC18691-342B-4D4F-8F6F-2918C3F8E9EA}" presName="connSite" presStyleLbl="node1" presStyleIdx="0" presStyleCnt="4"/>
      <dgm:spPr/>
    </dgm:pt>
    <dgm:pt modelId="{57CA7810-1793-493F-A1B8-E06938C18D06}" type="pres">
      <dgm:prSet presAssocID="{0AC18691-342B-4D4F-8F6F-2918C3F8E9EA}" presName="visible" presStyleLbl="node1" presStyleIdx="0" presStyleCnt="4" custLinFactNeighborX="-6475" custLinFactNeighborY="-7627"/>
      <dgm:spPr/>
    </dgm:pt>
    <dgm:pt modelId="{F701755A-E084-47BF-BDFB-39D7A418E217}" type="pres">
      <dgm:prSet presAssocID="{154E44DE-DD4E-4CB4-9142-B6CFDDB5BFD0}" presName="Name25" presStyleLbl="parChTrans1D1" presStyleIdx="0" presStyleCnt="3"/>
      <dgm:spPr/>
      <dgm:t>
        <a:bodyPr/>
        <a:lstStyle/>
        <a:p>
          <a:endParaRPr lang="es-PY"/>
        </a:p>
      </dgm:t>
    </dgm:pt>
    <dgm:pt modelId="{099532FD-B1CE-4359-8AFC-82E9215C49A2}" type="pres">
      <dgm:prSet presAssocID="{B412FD80-343A-4F23-93F1-72A4D6B5E6B8}" presName="node" presStyleCnt="0"/>
      <dgm:spPr/>
    </dgm:pt>
    <dgm:pt modelId="{30C437BB-53AB-450A-A487-7413A9BF357B}" type="pres">
      <dgm:prSet presAssocID="{B412FD80-343A-4F23-93F1-72A4D6B5E6B8}" presName="parentNode" presStyleLbl="node1" presStyleIdx="1" presStyleCnt="4" custScaleY="102146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99D69490-149F-46D6-8354-398C9AE87D93}" type="pres">
      <dgm:prSet presAssocID="{B412FD80-343A-4F23-93F1-72A4D6B5E6B8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4EE4ED20-4804-455A-B92E-0B79F934EB5E}" type="pres">
      <dgm:prSet presAssocID="{D87AA0BC-4B40-49E8-8D9F-9F5E02618B50}" presName="Name25" presStyleLbl="parChTrans1D1" presStyleIdx="1" presStyleCnt="3"/>
      <dgm:spPr/>
      <dgm:t>
        <a:bodyPr/>
        <a:lstStyle/>
        <a:p>
          <a:endParaRPr lang="es-PY"/>
        </a:p>
      </dgm:t>
    </dgm:pt>
    <dgm:pt modelId="{BDB13595-F694-4332-BFA7-E0BF83772EF4}" type="pres">
      <dgm:prSet presAssocID="{EB7F1177-F76F-47DD-A494-6638F5301B38}" presName="node" presStyleCnt="0"/>
      <dgm:spPr/>
    </dgm:pt>
    <dgm:pt modelId="{A3623F2F-6B22-435B-9AE9-2627CE381E45}" type="pres">
      <dgm:prSet presAssocID="{EB7F1177-F76F-47DD-A494-6638F5301B3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D52B6A6D-31C2-4070-B2CA-6E9DB8BF01AF}" type="pres">
      <dgm:prSet presAssocID="{EB7F1177-F76F-47DD-A494-6638F5301B3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BD6DC5B8-477B-459A-B534-592AAD53F636}" type="pres">
      <dgm:prSet presAssocID="{74F75B9D-9129-439D-8463-55DD729024BD}" presName="Name25" presStyleLbl="parChTrans1D1" presStyleIdx="2" presStyleCnt="3"/>
      <dgm:spPr/>
      <dgm:t>
        <a:bodyPr/>
        <a:lstStyle/>
        <a:p>
          <a:endParaRPr lang="es-PY"/>
        </a:p>
      </dgm:t>
    </dgm:pt>
    <dgm:pt modelId="{B7F7FB2F-5464-41A2-AC12-ADBE8F40B4D1}" type="pres">
      <dgm:prSet presAssocID="{14E6ACC5-2BEC-44EB-AF78-A60CB7383ED7}" presName="node" presStyleCnt="0"/>
      <dgm:spPr/>
    </dgm:pt>
    <dgm:pt modelId="{235FA02E-1869-48A9-8D9F-AEB1EA0F0372}" type="pres">
      <dgm:prSet presAssocID="{14E6ACC5-2BEC-44EB-AF78-A60CB7383ED7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919514D9-C66F-44C7-BAA3-5603176E9D81}" type="pres">
      <dgm:prSet presAssocID="{14E6ACC5-2BEC-44EB-AF78-A60CB7383ED7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3995D1C3-3B8D-402E-98AF-A68C2614FBE4}" type="presOf" srcId="{EB7F1177-F76F-47DD-A494-6638F5301B38}" destId="{A3623F2F-6B22-435B-9AE9-2627CE381E45}" srcOrd="0" destOrd="0" presId="urn:microsoft.com/office/officeart/2005/8/layout/radial2"/>
    <dgm:cxn modelId="{1FB6FBC5-8B35-4EB3-B917-79D8CA8B5D83}" srcId="{0AC18691-342B-4D4F-8F6F-2918C3F8E9EA}" destId="{14E6ACC5-2BEC-44EB-AF78-A60CB7383ED7}" srcOrd="2" destOrd="0" parTransId="{74F75B9D-9129-439D-8463-55DD729024BD}" sibTransId="{4498F585-0EE4-49FA-B706-5E0A34D295F0}"/>
    <dgm:cxn modelId="{D169EFEC-63CA-427F-851B-A0D740F8D70F}" type="presOf" srcId="{0AC18691-342B-4D4F-8F6F-2918C3F8E9EA}" destId="{A0DBDE10-84FB-4F18-A2FB-BFCFD01A5458}" srcOrd="0" destOrd="0" presId="urn:microsoft.com/office/officeart/2005/8/layout/radial2"/>
    <dgm:cxn modelId="{01789B9C-FA2E-4CCD-A024-83DCC5878B42}" srcId="{B412FD80-343A-4F23-93F1-72A4D6B5E6B8}" destId="{BBB85A00-55F4-4A99-A5A4-4B40C116FDF2}" srcOrd="0" destOrd="0" parTransId="{4416ECB7-8EA9-44E1-950E-2DFF4AA8CF20}" sibTransId="{51BB3FF7-F449-4E12-90E1-BA59894BA0F6}"/>
    <dgm:cxn modelId="{99F88583-A899-4114-A7D6-B86B7CF51BA0}" srcId="{0AC18691-342B-4D4F-8F6F-2918C3F8E9EA}" destId="{B412FD80-343A-4F23-93F1-72A4D6B5E6B8}" srcOrd="0" destOrd="0" parTransId="{154E44DE-DD4E-4CB4-9142-B6CFDDB5BFD0}" sibTransId="{66DEA4F6-67E9-4369-AA86-D7A0D8AA1E0F}"/>
    <dgm:cxn modelId="{F49951ED-0BE3-4BFB-8827-38192A222229}" type="presOf" srcId="{98373CA3-516C-48A4-9C32-4FC8E9FE6B92}" destId="{919514D9-C66F-44C7-BAA3-5603176E9D81}" srcOrd="0" destOrd="0" presId="urn:microsoft.com/office/officeart/2005/8/layout/radial2"/>
    <dgm:cxn modelId="{87E71534-DD02-4B68-B1AC-243CFFBE2454}" srcId="{EB7F1177-F76F-47DD-A494-6638F5301B38}" destId="{39950ADB-7EC1-485E-AE49-C7B532F99830}" srcOrd="0" destOrd="0" parTransId="{39C71FBC-9727-430C-A555-9F5946319272}" sibTransId="{7A200D1B-C0CC-4CCE-9C00-0BD40E0E6318}"/>
    <dgm:cxn modelId="{4F3F0CAD-3899-4791-BC6A-F1775DA30126}" type="presOf" srcId="{14E6ACC5-2BEC-44EB-AF78-A60CB7383ED7}" destId="{235FA02E-1869-48A9-8D9F-AEB1EA0F0372}" srcOrd="0" destOrd="0" presId="urn:microsoft.com/office/officeart/2005/8/layout/radial2"/>
    <dgm:cxn modelId="{6E1FD488-2947-4E41-97E1-5B6B7C47B277}" type="presOf" srcId="{74F75B9D-9129-439D-8463-55DD729024BD}" destId="{BD6DC5B8-477B-459A-B534-592AAD53F636}" srcOrd="0" destOrd="0" presId="urn:microsoft.com/office/officeart/2005/8/layout/radial2"/>
    <dgm:cxn modelId="{BB7A1EF2-838F-4E8A-89D3-7C06BFECB6DA}" type="presOf" srcId="{39950ADB-7EC1-485E-AE49-C7B532F99830}" destId="{D52B6A6D-31C2-4070-B2CA-6E9DB8BF01AF}" srcOrd="0" destOrd="0" presId="urn:microsoft.com/office/officeart/2005/8/layout/radial2"/>
    <dgm:cxn modelId="{0124159C-8AB0-48B0-AC72-32CA8AA0DA39}" srcId="{14E6ACC5-2BEC-44EB-AF78-A60CB7383ED7}" destId="{98373CA3-516C-48A4-9C32-4FC8E9FE6B92}" srcOrd="0" destOrd="0" parTransId="{9C33F93E-8E69-45E3-92E5-31FB175065C7}" sibTransId="{AB89B432-8582-454E-854C-D35055E2822F}"/>
    <dgm:cxn modelId="{ED65785E-12B9-4B18-99C3-4C494DC5FA69}" srcId="{0AC18691-342B-4D4F-8F6F-2918C3F8E9EA}" destId="{EB7F1177-F76F-47DD-A494-6638F5301B38}" srcOrd="1" destOrd="0" parTransId="{D87AA0BC-4B40-49E8-8D9F-9F5E02618B50}" sibTransId="{7D8A3B66-F806-4B1C-8C42-8CA39BCDF275}"/>
    <dgm:cxn modelId="{5A2C5EA9-BDA7-4F93-B426-BFBA2FFA1DFB}" type="presOf" srcId="{BBB85A00-55F4-4A99-A5A4-4B40C116FDF2}" destId="{99D69490-149F-46D6-8354-398C9AE87D93}" srcOrd="0" destOrd="0" presId="urn:microsoft.com/office/officeart/2005/8/layout/radial2"/>
    <dgm:cxn modelId="{95F8839F-F2C4-45A4-AE0E-328008B10AB0}" type="presOf" srcId="{B412FD80-343A-4F23-93F1-72A4D6B5E6B8}" destId="{30C437BB-53AB-450A-A487-7413A9BF357B}" srcOrd="0" destOrd="0" presId="urn:microsoft.com/office/officeart/2005/8/layout/radial2"/>
    <dgm:cxn modelId="{9C0F3151-EE3A-4386-B44B-87B1B40950E6}" type="presOf" srcId="{154E44DE-DD4E-4CB4-9142-B6CFDDB5BFD0}" destId="{F701755A-E084-47BF-BDFB-39D7A418E217}" srcOrd="0" destOrd="0" presId="urn:microsoft.com/office/officeart/2005/8/layout/radial2"/>
    <dgm:cxn modelId="{E6EC2644-8011-4E73-A88A-0D79898F3E21}" type="presOf" srcId="{D87AA0BC-4B40-49E8-8D9F-9F5E02618B50}" destId="{4EE4ED20-4804-455A-B92E-0B79F934EB5E}" srcOrd="0" destOrd="0" presId="urn:microsoft.com/office/officeart/2005/8/layout/radial2"/>
    <dgm:cxn modelId="{CAAC1422-8926-4568-ABC3-041468E959C0}" type="presParOf" srcId="{A0DBDE10-84FB-4F18-A2FB-BFCFD01A5458}" destId="{B020A8FA-9F0C-459E-8488-B0F434F02E89}" srcOrd="0" destOrd="0" presId="urn:microsoft.com/office/officeart/2005/8/layout/radial2"/>
    <dgm:cxn modelId="{12FDED81-9806-4B06-B18F-FC0D46195E18}" type="presParOf" srcId="{B020A8FA-9F0C-459E-8488-B0F434F02E89}" destId="{BEEDFB01-3625-49BC-AFD7-0C5DB0CB371A}" srcOrd="0" destOrd="0" presId="urn:microsoft.com/office/officeart/2005/8/layout/radial2"/>
    <dgm:cxn modelId="{E5694227-CA87-4C88-B0C3-3791E4DDAE92}" type="presParOf" srcId="{BEEDFB01-3625-49BC-AFD7-0C5DB0CB371A}" destId="{9DE7F80B-5D50-43DA-BDBD-D58702534EBA}" srcOrd="0" destOrd="0" presId="urn:microsoft.com/office/officeart/2005/8/layout/radial2"/>
    <dgm:cxn modelId="{88C0EEEA-6F4E-4F1A-B5E4-8975918BC4AB}" type="presParOf" srcId="{BEEDFB01-3625-49BC-AFD7-0C5DB0CB371A}" destId="{57CA7810-1793-493F-A1B8-E06938C18D06}" srcOrd="1" destOrd="0" presId="urn:microsoft.com/office/officeart/2005/8/layout/radial2"/>
    <dgm:cxn modelId="{BA172F50-5242-4CD9-8735-28CA4A36791F}" type="presParOf" srcId="{B020A8FA-9F0C-459E-8488-B0F434F02E89}" destId="{F701755A-E084-47BF-BDFB-39D7A418E217}" srcOrd="1" destOrd="0" presId="urn:microsoft.com/office/officeart/2005/8/layout/radial2"/>
    <dgm:cxn modelId="{60CEE094-093F-49B6-96E2-A751758399C7}" type="presParOf" srcId="{B020A8FA-9F0C-459E-8488-B0F434F02E89}" destId="{099532FD-B1CE-4359-8AFC-82E9215C49A2}" srcOrd="2" destOrd="0" presId="urn:microsoft.com/office/officeart/2005/8/layout/radial2"/>
    <dgm:cxn modelId="{5ADFCF4A-24CB-4976-9628-048163475497}" type="presParOf" srcId="{099532FD-B1CE-4359-8AFC-82E9215C49A2}" destId="{30C437BB-53AB-450A-A487-7413A9BF357B}" srcOrd="0" destOrd="0" presId="urn:microsoft.com/office/officeart/2005/8/layout/radial2"/>
    <dgm:cxn modelId="{766D45E8-7CBE-4DAB-A3BB-E8EA5CC85880}" type="presParOf" srcId="{099532FD-B1CE-4359-8AFC-82E9215C49A2}" destId="{99D69490-149F-46D6-8354-398C9AE87D93}" srcOrd="1" destOrd="0" presId="urn:microsoft.com/office/officeart/2005/8/layout/radial2"/>
    <dgm:cxn modelId="{FF7A3E45-2512-4A4C-A3C3-D554700843D1}" type="presParOf" srcId="{B020A8FA-9F0C-459E-8488-B0F434F02E89}" destId="{4EE4ED20-4804-455A-B92E-0B79F934EB5E}" srcOrd="3" destOrd="0" presId="urn:microsoft.com/office/officeart/2005/8/layout/radial2"/>
    <dgm:cxn modelId="{7B208960-FF7A-4052-B841-3E009392D622}" type="presParOf" srcId="{B020A8FA-9F0C-459E-8488-B0F434F02E89}" destId="{BDB13595-F694-4332-BFA7-E0BF83772EF4}" srcOrd="4" destOrd="0" presId="urn:microsoft.com/office/officeart/2005/8/layout/radial2"/>
    <dgm:cxn modelId="{0F29ADD7-251A-478B-A82E-E63BB3401997}" type="presParOf" srcId="{BDB13595-F694-4332-BFA7-E0BF83772EF4}" destId="{A3623F2F-6B22-435B-9AE9-2627CE381E45}" srcOrd="0" destOrd="0" presId="urn:microsoft.com/office/officeart/2005/8/layout/radial2"/>
    <dgm:cxn modelId="{13001574-A3B3-47E6-B2F8-314AD5262E72}" type="presParOf" srcId="{BDB13595-F694-4332-BFA7-E0BF83772EF4}" destId="{D52B6A6D-31C2-4070-B2CA-6E9DB8BF01AF}" srcOrd="1" destOrd="0" presId="urn:microsoft.com/office/officeart/2005/8/layout/radial2"/>
    <dgm:cxn modelId="{B388A542-1B5B-45BA-AE2C-71AC2B04A713}" type="presParOf" srcId="{B020A8FA-9F0C-459E-8488-B0F434F02E89}" destId="{BD6DC5B8-477B-459A-B534-592AAD53F636}" srcOrd="5" destOrd="0" presId="urn:microsoft.com/office/officeart/2005/8/layout/radial2"/>
    <dgm:cxn modelId="{7D304667-504E-42A8-AB87-7A51379444E2}" type="presParOf" srcId="{B020A8FA-9F0C-459E-8488-B0F434F02E89}" destId="{B7F7FB2F-5464-41A2-AC12-ADBE8F40B4D1}" srcOrd="6" destOrd="0" presId="urn:microsoft.com/office/officeart/2005/8/layout/radial2"/>
    <dgm:cxn modelId="{473D5FE8-990B-4864-B6AA-9FBE7EA74667}" type="presParOf" srcId="{B7F7FB2F-5464-41A2-AC12-ADBE8F40B4D1}" destId="{235FA02E-1869-48A9-8D9F-AEB1EA0F0372}" srcOrd="0" destOrd="0" presId="urn:microsoft.com/office/officeart/2005/8/layout/radial2"/>
    <dgm:cxn modelId="{86D073D3-D8ED-41F0-9DB0-3668CA756024}" type="presParOf" srcId="{B7F7FB2F-5464-41A2-AC12-ADBE8F40B4D1}" destId="{919514D9-C66F-44C7-BAA3-5603176E9D8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F199F1-71F5-4E28-BE81-451A7DEC98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Y"/>
        </a:p>
      </dgm:t>
    </dgm:pt>
    <dgm:pt modelId="{747E3239-B5DC-4AB4-9DDA-0EEE34C721F2}">
      <dgm:prSet phldrT="[Texto]" custT="1"/>
      <dgm:spPr/>
      <dgm:t>
        <a:bodyPr/>
        <a:lstStyle/>
        <a:p>
          <a:r>
            <a:rPr lang="es-PY" sz="1800" dirty="0" smtClean="0"/>
            <a:t>En títulos y epígrafes es frecuentes su uso para separar el concepto general del aspecto parcial del que va a tratarse:  </a:t>
          </a:r>
          <a:r>
            <a:rPr lang="es-PY" sz="1800" i="1" dirty="0" smtClean="0"/>
            <a:t>La literatura medieval: estudio comparativo de los principales motivos recurrentes. </a:t>
          </a:r>
          <a:endParaRPr lang="es-PY" sz="1800" dirty="0"/>
        </a:p>
      </dgm:t>
    </dgm:pt>
    <dgm:pt modelId="{F5E39340-5FE9-40BC-B6F5-FFC5264CE356}" type="parTrans" cxnId="{DC5BEBFD-AFD2-4898-A282-347227C6083C}">
      <dgm:prSet/>
      <dgm:spPr/>
      <dgm:t>
        <a:bodyPr/>
        <a:lstStyle/>
        <a:p>
          <a:endParaRPr lang="es-PY"/>
        </a:p>
      </dgm:t>
    </dgm:pt>
    <dgm:pt modelId="{DA867801-43AA-4D6C-8221-DE58D5113E35}" type="sibTrans" cxnId="{DC5BEBFD-AFD2-4898-A282-347227C6083C}">
      <dgm:prSet/>
      <dgm:spPr/>
      <dgm:t>
        <a:bodyPr/>
        <a:lstStyle/>
        <a:p>
          <a:endParaRPr lang="es-PY"/>
        </a:p>
      </dgm:t>
    </dgm:pt>
    <dgm:pt modelId="{2D769C2D-C360-4989-A38B-68BE5792892E}">
      <dgm:prSet phldrT="[Texto]" custT="1"/>
      <dgm:spPr/>
      <dgm:t>
        <a:bodyPr/>
        <a:lstStyle/>
        <a:p>
          <a:r>
            <a:rPr lang="es-PY" sz="1800" dirty="0" smtClean="0"/>
            <a:t>Separan los epígrafes internos de un libro del texto que los sigue, cuando este comienza en la misma línea: La Revolución industrial: Su origen hay que situarlo en Gran Bretaña, alrededor de 1780, cuando</a:t>
          </a:r>
          <a:r>
            <a:rPr lang="es-PY" sz="600" dirty="0" smtClean="0"/>
            <a:t>…</a:t>
          </a:r>
          <a:endParaRPr lang="es-PY" sz="600" dirty="0"/>
        </a:p>
      </dgm:t>
    </dgm:pt>
    <dgm:pt modelId="{BEC0690D-23CD-4934-A720-97E0AB40CE4B}" type="parTrans" cxnId="{8E7264F5-6AE3-4084-817B-B425A523CB0E}">
      <dgm:prSet/>
      <dgm:spPr/>
      <dgm:t>
        <a:bodyPr/>
        <a:lstStyle/>
        <a:p>
          <a:endParaRPr lang="es-PY"/>
        </a:p>
      </dgm:t>
    </dgm:pt>
    <dgm:pt modelId="{D4575354-F1AE-4A89-A478-F9B31ADD7C73}" type="sibTrans" cxnId="{8E7264F5-6AE3-4084-817B-B425A523CB0E}">
      <dgm:prSet/>
      <dgm:spPr/>
      <dgm:t>
        <a:bodyPr/>
        <a:lstStyle/>
        <a:p>
          <a:endParaRPr lang="es-PY"/>
        </a:p>
      </dgm:t>
    </dgm:pt>
    <dgm:pt modelId="{5FC403A4-C4DA-4AAA-A378-9BE745E365E4}">
      <dgm:prSet phldrT="[Texto]" custT="1"/>
      <dgm:spPr/>
      <dgm:t>
        <a:bodyPr/>
        <a:lstStyle/>
        <a:p>
          <a:r>
            <a:rPr lang="es-PY" sz="1800" dirty="0" smtClean="0"/>
            <a:t>Es incorrecto escribir dos puntos entre una preposición y el sustantivo o sustantivos que introduce: </a:t>
          </a:r>
          <a:r>
            <a:rPr lang="es-PY" sz="1800" i="1" dirty="0" smtClean="0">
              <a:solidFill>
                <a:srgbClr val="FF0000"/>
              </a:solidFill>
            </a:rPr>
            <a:t>En la reunión había representantes de: Bélgica, Holanda y Luxemburgo; La obra estuvo coordinada por: Antonio Sánchez.</a:t>
          </a:r>
          <a:endParaRPr lang="es-PY" sz="1800" dirty="0"/>
        </a:p>
      </dgm:t>
    </dgm:pt>
    <dgm:pt modelId="{E4B0C1D0-BB26-4AC7-87A6-CE61C1FF7CDA}" type="parTrans" cxnId="{462519F4-B8CA-447D-8F66-BBA9686E9706}">
      <dgm:prSet/>
      <dgm:spPr/>
      <dgm:t>
        <a:bodyPr/>
        <a:lstStyle/>
        <a:p>
          <a:endParaRPr lang="es-PY"/>
        </a:p>
      </dgm:t>
    </dgm:pt>
    <dgm:pt modelId="{F1D8009E-9F6B-4FB2-92EC-29AEE3D9311F}" type="sibTrans" cxnId="{462519F4-B8CA-447D-8F66-BBA9686E9706}">
      <dgm:prSet/>
      <dgm:spPr/>
      <dgm:t>
        <a:bodyPr/>
        <a:lstStyle/>
        <a:p>
          <a:endParaRPr lang="es-PY"/>
        </a:p>
      </dgm:t>
    </dgm:pt>
    <dgm:pt modelId="{F4E7E4B0-3323-4DB2-BD0F-918AB0D1D469}" type="pres">
      <dgm:prSet presAssocID="{CDF199F1-71F5-4E28-BE81-451A7DEC98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48FE1C19-39C0-4CD1-93F7-10F64B74AE89}" type="pres">
      <dgm:prSet presAssocID="{747E3239-B5DC-4AB4-9DDA-0EEE34C721F2}" presName="parentLin" presStyleCnt="0"/>
      <dgm:spPr/>
    </dgm:pt>
    <dgm:pt modelId="{794751B0-2799-4D48-A3CB-C8044E8082EC}" type="pres">
      <dgm:prSet presAssocID="{747E3239-B5DC-4AB4-9DDA-0EEE34C721F2}" presName="parentLeftMargin" presStyleLbl="node1" presStyleIdx="0" presStyleCnt="3"/>
      <dgm:spPr/>
      <dgm:t>
        <a:bodyPr/>
        <a:lstStyle/>
        <a:p>
          <a:endParaRPr lang="es-PY"/>
        </a:p>
      </dgm:t>
    </dgm:pt>
    <dgm:pt modelId="{6E602298-609D-42B2-86E3-DE4A5AA53F83}" type="pres">
      <dgm:prSet presAssocID="{747E3239-B5DC-4AB4-9DDA-0EEE34C721F2}" presName="parentText" presStyleLbl="node1" presStyleIdx="0" presStyleCnt="3" custScaleX="136906" custScaleY="327621" custLinFactNeighborX="15007" custLinFactNeighborY="7883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268526FA-CCCE-4965-9AFB-E615DE31A929}" type="pres">
      <dgm:prSet presAssocID="{747E3239-B5DC-4AB4-9DDA-0EEE34C721F2}" presName="negativeSpace" presStyleCnt="0"/>
      <dgm:spPr/>
    </dgm:pt>
    <dgm:pt modelId="{6AC4CF6F-1855-490B-A33A-238176925DD5}" type="pres">
      <dgm:prSet presAssocID="{747E3239-B5DC-4AB4-9DDA-0EEE34C721F2}" presName="childText" presStyleLbl="conFgAcc1" presStyleIdx="0" presStyleCnt="3">
        <dgm:presLayoutVars>
          <dgm:bulletEnabled val="1"/>
        </dgm:presLayoutVars>
      </dgm:prSet>
      <dgm:spPr/>
    </dgm:pt>
    <dgm:pt modelId="{399B4661-6753-48C8-A234-69FD70559752}" type="pres">
      <dgm:prSet presAssocID="{DA867801-43AA-4D6C-8221-DE58D5113E35}" presName="spaceBetweenRectangles" presStyleCnt="0"/>
      <dgm:spPr/>
    </dgm:pt>
    <dgm:pt modelId="{984DC020-0A31-4DCA-B7D6-1480E4F8FD91}" type="pres">
      <dgm:prSet presAssocID="{2D769C2D-C360-4989-A38B-68BE5792892E}" presName="parentLin" presStyleCnt="0"/>
      <dgm:spPr/>
    </dgm:pt>
    <dgm:pt modelId="{51AE5B25-1EA0-4B53-A990-2944FBC00658}" type="pres">
      <dgm:prSet presAssocID="{2D769C2D-C360-4989-A38B-68BE5792892E}" presName="parentLeftMargin" presStyleLbl="node1" presStyleIdx="0" presStyleCnt="3"/>
      <dgm:spPr/>
      <dgm:t>
        <a:bodyPr/>
        <a:lstStyle/>
        <a:p>
          <a:endParaRPr lang="es-PY"/>
        </a:p>
      </dgm:t>
    </dgm:pt>
    <dgm:pt modelId="{CB1CC7CA-E99F-4762-9B3A-3D8FC0EBDD07}" type="pres">
      <dgm:prSet presAssocID="{2D769C2D-C360-4989-A38B-68BE5792892E}" presName="parentText" presStyleLbl="node1" presStyleIdx="1" presStyleCnt="3" custScaleX="142997" custScaleY="396974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A1F72F86-5C0E-41D7-852E-8954F4C88222}" type="pres">
      <dgm:prSet presAssocID="{2D769C2D-C360-4989-A38B-68BE5792892E}" presName="negativeSpace" presStyleCnt="0"/>
      <dgm:spPr/>
    </dgm:pt>
    <dgm:pt modelId="{B0468913-3B90-4903-8DBD-B1BAF9F22A7B}" type="pres">
      <dgm:prSet presAssocID="{2D769C2D-C360-4989-A38B-68BE5792892E}" presName="childText" presStyleLbl="conFgAcc1" presStyleIdx="1" presStyleCnt="3">
        <dgm:presLayoutVars>
          <dgm:bulletEnabled val="1"/>
        </dgm:presLayoutVars>
      </dgm:prSet>
      <dgm:spPr/>
    </dgm:pt>
    <dgm:pt modelId="{08829F23-E647-4238-8FC6-74F4082738AC}" type="pres">
      <dgm:prSet presAssocID="{D4575354-F1AE-4A89-A478-F9B31ADD7C73}" presName="spaceBetweenRectangles" presStyleCnt="0"/>
      <dgm:spPr/>
    </dgm:pt>
    <dgm:pt modelId="{89010921-0925-4011-B82C-D90BB92A9961}" type="pres">
      <dgm:prSet presAssocID="{5FC403A4-C4DA-4AAA-A378-9BE745E365E4}" presName="parentLin" presStyleCnt="0"/>
      <dgm:spPr/>
    </dgm:pt>
    <dgm:pt modelId="{B9317743-B87F-4C4E-A221-A2743B6210E4}" type="pres">
      <dgm:prSet presAssocID="{5FC403A4-C4DA-4AAA-A378-9BE745E365E4}" presName="parentLeftMargin" presStyleLbl="node1" presStyleIdx="1" presStyleCnt="3"/>
      <dgm:spPr/>
      <dgm:t>
        <a:bodyPr/>
        <a:lstStyle/>
        <a:p>
          <a:endParaRPr lang="es-PY"/>
        </a:p>
      </dgm:t>
    </dgm:pt>
    <dgm:pt modelId="{C591554F-301C-404B-849A-01562AFBD824}" type="pres">
      <dgm:prSet presAssocID="{5FC403A4-C4DA-4AAA-A378-9BE745E365E4}" presName="parentText" presStyleLbl="node1" presStyleIdx="2" presStyleCnt="3" custScaleX="142997" custScaleY="436718">
        <dgm:presLayoutVars>
          <dgm:chMax val="0"/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E341A17C-7F73-49B0-9EFD-1179E5D7C96A}" type="pres">
      <dgm:prSet presAssocID="{5FC403A4-C4DA-4AAA-A378-9BE745E365E4}" presName="negativeSpace" presStyleCnt="0"/>
      <dgm:spPr/>
    </dgm:pt>
    <dgm:pt modelId="{5EABC612-26C6-4C7B-BF12-2704D40622C5}" type="pres">
      <dgm:prSet presAssocID="{5FC403A4-C4DA-4AAA-A378-9BE745E365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EFEC51-9F5C-4F21-B2E9-15C07A9058D3}" type="presOf" srcId="{747E3239-B5DC-4AB4-9DDA-0EEE34C721F2}" destId="{794751B0-2799-4D48-A3CB-C8044E8082EC}" srcOrd="0" destOrd="0" presId="urn:microsoft.com/office/officeart/2005/8/layout/list1"/>
    <dgm:cxn modelId="{FDB1159B-23CA-4C23-84C1-22EF4004860D}" type="presOf" srcId="{2D769C2D-C360-4989-A38B-68BE5792892E}" destId="{CB1CC7CA-E99F-4762-9B3A-3D8FC0EBDD07}" srcOrd="1" destOrd="0" presId="urn:microsoft.com/office/officeart/2005/8/layout/list1"/>
    <dgm:cxn modelId="{905B1ED1-61A5-4487-8735-4620BB26601B}" type="presOf" srcId="{CDF199F1-71F5-4E28-BE81-451A7DEC9876}" destId="{F4E7E4B0-3323-4DB2-BD0F-918AB0D1D469}" srcOrd="0" destOrd="0" presId="urn:microsoft.com/office/officeart/2005/8/layout/list1"/>
    <dgm:cxn modelId="{8E7264F5-6AE3-4084-817B-B425A523CB0E}" srcId="{CDF199F1-71F5-4E28-BE81-451A7DEC9876}" destId="{2D769C2D-C360-4989-A38B-68BE5792892E}" srcOrd="1" destOrd="0" parTransId="{BEC0690D-23CD-4934-A720-97E0AB40CE4B}" sibTransId="{D4575354-F1AE-4A89-A478-F9B31ADD7C73}"/>
    <dgm:cxn modelId="{DC5BEBFD-AFD2-4898-A282-347227C6083C}" srcId="{CDF199F1-71F5-4E28-BE81-451A7DEC9876}" destId="{747E3239-B5DC-4AB4-9DDA-0EEE34C721F2}" srcOrd="0" destOrd="0" parTransId="{F5E39340-5FE9-40BC-B6F5-FFC5264CE356}" sibTransId="{DA867801-43AA-4D6C-8221-DE58D5113E35}"/>
    <dgm:cxn modelId="{5BC273CF-1673-4983-AB1C-AC2361DF790D}" type="presOf" srcId="{747E3239-B5DC-4AB4-9DDA-0EEE34C721F2}" destId="{6E602298-609D-42B2-86E3-DE4A5AA53F83}" srcOrd="1" destOrd="0" presId="urn:microsoft.com/office/officeart/2005/8/layout/list1"/>
    <dgm:cxn modelId="{19ED90AE-46FF-405F-A2CC-0B735997425F}" type="presOf" srcId="{5FC403A4-C4DA-4AAA-A378-9BE745E365E4}" destId="{B9317743-B87F-4C4E-A221-A2743B6210E4}" srcOrd="0" destOrd="0" presId="urn:microsoft.com/office/officeart/2005/8/layout/list1"/>
    <dgm:cxn modelId="{9D700A2D-3D3C-4492-8CB6-2A5F7472FF7B}" type="presOf" srcId="{5FC403A4-C4DA-4AAA-A378-9BE745E365E4}" destId="{C591554F-301C-404B-849A-01562AFBD824}" srcOrd="1" destOrd="0" presId="urn:microsoft.com/office/officeart/2005/8/layout/list1"/>
    <dgm:cxn modelId="{7F8041F3-4DA5-4F67-92C8-D4548A8628FB}" type="presOf" srcId="{2D769C2D-C360-4989-A38B-68BE5792892E}" destId="{51AE5B25-1EA0-4B53-A990-2944FBC00658}" srcOrd="0" destOrd="0" presId="urn:microsoft.com/office/officeart/2005/8/layout/list1"/>
    <dgm:cxn modelId="{462519F4-B8CA-447D-8F66-BBA9686E9706}" srcId="{CDF199F1-71F5-4E28-BE81-451A7DEC9876}" destId="{5FC403A4-C4DA-4AAA-A378-9BE745E365E4}" srcOrd="2" destOrd="0" parTransId="{E4B0C1D0-BB26-4AC7-87A6-CE61C1FF7CDA}" sibTransId="{F1D8009E-9F6B-4FB2-92EC-29AEE3D9311F}"/>
    <dgm:cxn modelId="{FC7766CE-01A1-4C6A-ADCA-36F3BE105D93}" type="presParOf" srcId="{F4E7E4B0-3323-4DB2-BD0F-918AB0D1D469}" destId="{48FE1C19-39C0-4CD1-93F7-10F64B74AE89}" srcOrd="0" destOrd="0" presId="urn:microsoft.com/office/officeart/2005/8/layout/list1"/>
    <dgm:cxn modelId="{EF946CA0-C23A-40D2-8C77-8EE6873B3CAD}" type="presParOf" srcId="{48FE1C19-39C0-4CD1-93F7-10F64B74AE89}" destId="{794751B0-2799-4D48-A3CB-C8044E8082EC}" srcOrd="0" destOrd="0" presId="urn:microsoft.com/office/officeart/2005/8/layout/list1"/>
    <dgm:cxn modelId="{F4031A89-8A0E-40AF-9153-E18244B28C7E}" type="presParOf" srcId="{48FE1C19-39C0-4CD1-93F7-10F64B74AE89}" destId="{6E602298-609D-42B2-86E3-DE4A5AA53F83}" srcOrd="1" destOrd="0" presId="urn:microsoft.com/office/officeart/2005/8/layout/list1"/>
    <dgm:cxn modelId="{C64D1BB0-2A44-4928-9A14-97CAAC8FC8D5}" type="presParOf" srcId="{F4E7E4B0-3323-4DB2-BD0F-918AB0D1D469}" destId="{268526FA-CCCE-4965-9AFB-E615DE31A929}" srcOrd="1" destOrd="0" presId="urn:microsoft.com/office/officeart/2005/8/layout/list1"/>
    <dgm:cxn modelId="{F5A7B617-6F37-40D6-BA55-7F3A219B2D9F}" type="presParOf" srcId="{F4E7E4B0-3323-4DB2-BD0F-918AB0D1D469}" destId="{6AC4CF6F-1855-490B-A33A-238176925DD5}" srcOrd="2" destOrd="0" presId="urn:microsoft.com/office/officeart/2005/8/layout/list1"/>
    <dgm:cxn modelId="{238872FD-5EA0-485F-8466-10622048F130}" type="presParOf" srcId="{F4E7E4B0-3323-4DB2-BD0F-918AB0D1D469}" destId="{399B4661-6753-48C8-A234-69FD70559752}" srcOrd="3" destOrd="0" presId="urn:microsoft.com/office/officeart/2005/8/layout/list1"/>
    <dgm:cxn modelId="{8D8D69A4-C16B-4C81-AACE-BBBF5520EB7A}" type="presParOf" srcId="{F4E7E4B0-3323-4DB2-BD0F-918AB0D1D469}" destId="{984DC020-0A31-4DCA-B7D6-1480E4F8FD91}" srcOrd="4" destOrd="0" presId="urn:microsoft.com/office/officeart/2005/8/layout/list1"/>
    <dgm:cxn modelId="{1D1F178C-07C9-4E7C-AF13-C33E534B9B46}" type="presParOf" srcId="{984DC020-0A31-4DCA-B7D6-1480E4F8FD91}" destId="{51AE5B25-1EA0-4B53-A990-2944FBC00658}" srcOrd="0" destOrd="0" presId="urn:microsoft.com/office/officeart/2005/8/layout/list1"/>
    <dgm:cxn modelId="{032409AE-83C1-42E1-97DF-141E86270D96}" type="presParOf" srcId="{984DC020-0A31-4DCA-B7D6-1480E4F8FD91}" destId="{CB1CC7CA-E99F-4762-9B3A-3D8FC0EBDD07}" srcOrd="1" destOrd="0" presId="urn:microsoft.com/office/officeart/2005/8/layout/list1"/>
    <dgm:cxn modelId="{922FD410-CBD1-4DA5-8B35-AF3F4C14D644}" type="presParOf" srcId="{F4E7E4B0-3323-4DB2-BD0F-918AB0D1D469}" destId="{A1F72F86-5C0E-41D7-852E-8954F4C88222}" srcOrd="5" destOrd="0" presId="urn:microsoft.com/office/officeart/2005/8/layout/list1"/>
    <dgm:cxn modelId="{48B7A152-186A-4746-A032-F418AC0E0512}" type="presParOf" srcId="{F4E7E4B0-3323-4DB2-BD0F-918AB0D1D469}" destId="{B0468913-3B90-4903-8DBD-B1BAF9F22A7B}" srcOrd="6" destOrd="0" presId="urn:microsoft.com/office/officeart/2005/8/layout/list1"/>
    <dgm:cxn modelId="{2997E666-22AC-4585-9975-1F6C27A147DE}" type="presParOf" srcId="{F4E7E4B0-3323-4DB2-BD0F-918AB0D1D469}" destId="{08829F23-E647-4238-8FC6-74F4082738AC}" srcOrd="7" destOrd="0" presId="urn:microsoft.com/office/officeart/2005/8/layout/list1"/>
    <dgm:cxn modelId="{489FA637-40A2-4984-A6B5-EE192AD0B95C}" type="presParOf" srcId="{F4E7E4B0-3323-4DB2-BD0F-918AB0D1D469}" destId="{89010921-0925-4011-B82C-D90BB92A9961}" srcOrd="8" destOrd="0" presId="urn:microsoft.com/office/officeart/2005/8/layout/list1"/>
    <dgm:cxn modelId="{68B3E0CD-1B3A-4508-9133-D24FC8CB8811}" type="presParOf" srcId="{89010921-0925-4011-B82C-D90BB92A9961}" destId="{B9317743-B87F-4C4E-A221-A2743B6210E4}" srcOrd="0" destOrd="0" presId="urn:microsoft.com/office/officeart/2005/8/layout/list1"/>
    <dgm:cxn modelId="{BEB74F19-2EF7-4BC7-9771-7AFF39EB1373}" type="presParOf" srcId="{89010921-0925-4011-B82C-D90BB92A9961}" destId="{C591554F-301C-404B-849A-01562AFBD824}" srcOrd="1" destOrd="0" presId="urn:microsoft.com/office/officeart/2005/8/layout/list1"/>
    <dgm:cxn modelId="{98C826EA-6BFF-4FA5-838B-E79ED04A0ED2}" type="presParOf" srcId="{F4E7E4B0-3323-4DB2-BD0F-918AB0D1D469}" destId="{E341A17C-7F73-49B0-9EFD-1179E5D7C96A}" srcOrd="9" destOrd="0" presId="urn:microsoft.com/office/officeart/2005/8/layout/list1"/>
    <dgm:cxn modelId="{FE8B5DE2-EAB5-46AD-BA10-2AC66C44CF6C}" type="presParOf" srcId="{F4E7E4B0-3323-4DB2-BD0F-918AB0D1D469}" destId="{5EABC612-26C6-4C7B-BF12-2704D40622C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1BFF9-C608-4EA6-A79B-655D1E376026}">
      <dsp:nvSpPr>
        <dsp:cNvPr id="0" name=""/>
        <dsp:cNvSpPr/>
      </dsp:nvSpPr>
      <dsp:spPr>
        <a:xfrm rot="5400000">
          <a:off x="2419675" y="1713505"/>
          <a:ext cx="1515447" cy="17252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10E05-9FA9-4A3E-B6C8-B0CABDBC5737}">
      <dsp:nvSpPr>
        <dsp:cNvPr id="0" name=""/>
        <dsp:cNvSpPr/>
      </dsp:nvSpPr>
      <dsp:spPr>
        <a:xfrm>
          <a:off x="2018173" y="33601"/>
          <a:ext cx="2551122" cy="17857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kern="1200" dirty="0" smtClean="0"/>
            <a:t>Sirven para marcar una pausa enfática tras locuciones de carácter introductorio como</a:t>
          </a:r>
          <a:endParaRPr lang="es-PY" sz="1800" kern="1200" dirty="0"/>
        </a:p>
      </dsp:txBody>
      <dsp:txXfrm>
        <a:off x="2105359" y="120787"/>
        <a:ext cx="2376750" cy="1611330"/>
      </dsp:txXfrm>
    </dsp:sp>
    <dsp:sp modelId="{996A7388-8F0B-46C2-A6CA-7C1AB5F2189A}">
      <dsp:nvSpPr>
        <dsp:cNvPr id="0" name=""/>
        <dsp:cNvSpPr/>
      </dsp:nvSpPr>
      <dsp:spPr>
        <a:xfrm>
          <a:off x="4569295" y="203908"/>
          <a:ext cx="1855443" cy="1443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1955D-A4BB-4AC8-87B5-FB626A43F86F}">
      <dsp:nvSpPr>
        <dsp:cNvPr id="0" name=""/>
        <dsp:cNvSpPr/>
      </dsp:nvSpPr>
      <dsp:spPr>
        <a:xfrm rot="5400000">
          <a:off x="4534826" y="3719439"/>
          <a:ext cx="1515447" cy="17252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54267-A9B7-41AB-85A9-2FA71FCA1E70}">
      <dsp:nvSpPr>
        <dsp:cNvPr id="0" name=""/>
        <dsp:cNvSpPr/>
      </dsp:nvSpPr>
      <dsp:spPr>
        <a:xfrm>
          <a:off x="4133324" y="2039534"/>
          <a:ext cx="2551122" cy="17857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i="1" kern="1200" dirty="0" smtClean="0"/>
            <a:t>A saber, ahora bien, esto es, dicho de otro modo, en otras palabras, más aún…</a:t>
          </a:r>
          <a:endParaRPr lang="es-PY" sz="1800" i="1" kern="1200" dirty="0"/>
        </a:p>
      </dsp:txBody>
      <dsp:txXfrm>
        <a:off x="4220510" y="2126720"/>
        <a:ext cx="2376750" cy="1611330"/>
      </dsp:txXfrm>
    </dsp:sp>
    <dsp:sp modelId="{D3051032-B4E1-4999-B72D-9B97B3D2F673}">
      <dsp:nvSpPr>
        <dsp:cNvPr id="0" name=""/>
        <dsp:cNvSpPr/>
      </dsp:nvSpPr>
      <dsp:spPr>
        <a:xfrm>
          <a:off x="6684447" y="2209842"/>
          <a:ext cx="1855443" cy="1443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E9218-5A13-4D2D-97B6-673A6201E741}">
      <dsp:nvSpPr>
        <dsp:cNvPr id="0" name=""/>
        <dsp:cNvSpPr/>
      </dsp:nvSpPr>
      <dsp:spPr>
        <a:xfrm>
          <a:off x="6248476" y="4045468"/>
          <a:ext cx="2551122" cy="17857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kern="1200" dirty="0" smtClean="0"/>
            <a:t>Ejemplo:  Nunca me ha molestado colaborar. Dicho de otro modo: me gusta ayudara los demás </a:t>
          </a:r>
          <a:endParaRPr lang="es-PY" sz="1800" kern="1200" dirty="0"/>
        </a:p>
      </dsp:txBody>
      <dsp:txXfrm>
        <a:off x="6335662" y="4132654"/>
        <a:ext cx="2376750" cy="1611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DC5B8-477B-459A-B534-592AAD53F636}">
      <dsp:nvSpPr>
        <dsp:cNvPr id="0" name=""/>
        <dsp:cNvSpPr/>
      </dsp:nvSpPr>
      <dsp:spPr>
        <a:xfrm rot="2563385">
          <a:off x="3881126" y="3987472"/>
          <a:ext cx="865021" cy="46142"/>
        </a:xfrm>
        <a:custGeom>
          <a:avLst/>
          <a:gdLst/>
          <a:ahLst/>
          <a:cxnLst/>
          <a:rect l="0" t="0" r="0" b="0"/>
          <a:pathLst>
            <a:path>
              <a:moveTo>
                <a:pt x="0" y="23071"/>
              </a:moveTo>
              <a:lnTo>
                <a:pt x="865021" y="23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4ED20-4804-455A-B92E-0B79F934EB5E}">
      <dsp:nvSpPr>
        <dsp:cNvPr id="0" name=""/>
        <dsp:cNvSpPr/>
      </dsp:nvSpPr>
      <dsp:spPr>
        <a:xfrm>
          <a:off x="3995896" y="2801594"/>
          <a:ext cx="1106906" cy="46142"/>
        </a:xfrm>
        <a:custGeom>
          <a:avLst/>
          <a:gdLst/>
          <a:ahLst/>
          <a:cxnLst/>
          <a:rect l="0" t="0" r="0" b="0"/>
          <a:pathLst>
            <a:path>
              <a:moveTo>
                <a:pt x="0" y="23071"/>
              </a:moveTo>
              <a:lnTo>
                <a:pt x="1106906" y="23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1755A-E084-47BF-BDFB-39D7A418E217}">
      <dsp:nvSpPr>
        <dsp:cNvPr id="0" name=""/>
        <dsp:cNvSpPr/>
      </dsp:nvSpPr>
      <dsp:spPr>
        <a:xfrm rot="19103966">
          <a:off x="3869506" y="1610896"/>
          <a:ext cx="1002266" cy="46142"/>
        </a:xfrm>
        <a:custGeom>
          <a:avLst/>
          <a:gdLst/>
          <a:ahLst/>
          <a:cxnLst/>
          <a:rect l="0" t="0" r="0" b="0"/>
          <a:pathLst>
            <a:path>
              <a:moveTo>
                <a:pt x="0" y="23071"/>
              </a:moveTo>
              <a:lnTo>
                <a:pt x="1002266" y="23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A7810-1793-493F-A1B8-E06938C18D06}">
      <dsp:nvSpPr>
        <dsp:cNvPr id="0" name=""/>
        <dsp:cNvSpPr/>
      </dsp:nvSpPr>
      <dsp:spPr>
        <a:xfrm>
          <a:off x="1470284" y="1233592"/>
          <a:ext cx="2760986" cy="2760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437BB-53AB-450A-A487-7413A9BF357B}">
      <dsp:nvSpPr>
        <dsp:cNvPr id="0" name=""/>
        <dsp:cNvSpPr/>
      </dsp:nvSpPr>
      <dsp:spPr>
        <a:xfrm>
          <a:off x="4555843" y="-6008"/>
          <a:ext cx="1545621" cy="1578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200" kern="1200" dirty="0" smtClean="0"/>
            <a:t>Causa- efecto:</a:t>
          </a:r>
          <a:endParaRPr lang="es-PY" sz="1200" kern="1200" dirty="0"/>
        </a:p>
      </dsp:txBody>
      <dsp:txXfrm>
        <a:off x="4782194" y="225200"/>
        <a:ext cx="1092919" cy="1116374"/>
      </dsp:txXfrm>
    </dsp:sp>
    <dsp:sp modelId="{99D69490-149F-46D6-8354-398C9AE87D93}">
      <dsp:nvSpPr>
        <dsp:cNvPr id="0" name=""/>
        <dsp:cNvSpPr/>
      </dsp:nvSpPr>
      <dsp:spPr>
        <a:xfrm>
          <a:off x="6256026" y="-6008"/>
          <a:ext cx="2318431" cy="1578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Y" sz="1700" i="1" kern="1200" dirty="0" smtClean="0"/>
            <a:t>Se ha quedado sin trabajo: no podrá ir de vacaciones.</a:t>
          </a:r>
          <a:endParaRPr lang="es-PY" sz="1700" i="1" kern="1200" dirty="0"/>
        </a:p>
      </dsp:txBody>
      <dsp:txXfrm>
        <a:off x="6256026" y="-6008"/>
        <a:ext cx="2318431" cy="1578790"/>
      </dsp:txXfrm>
    </dsp:sp>
    <dsp:sp modelId="{A3623F2F-6B22-435B-9AE9-2627CE381E45}">
      <dsp:nvSpPr>
        <dsp:cNvPr id="0" name=""/>
        <dsp:cNvSpPr/>
      </dsp:nvSpPr>
      <dsp:spPr>
        <a:xfrm>
          <a:off x="5102802" y="2051855"/>
          <a:ext cx="1545621" cy="1545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200" kern="1200" dirty="0" smtClean="0"/>
            <a:t>Conclusión, consecuencia o resumen de la oración anterior: </a:t>
          </a:r>
          <a:endParaRPr lang="es-PY" sz="1200" kern="1200" dirty="0"/>
        </a:p>
      </dsp:txBody>
      <dsp:txXfrm>
        <a:off x="5329153" y="2278206"/>
        <a:ext cx="1092919" cy="1092919"/>
      </dsp:txXfrm>
    </dsp:sp>
    <dsp:sp modelId="{D52B6A6D-31C2-4070-B2CA-6E9DB8BF01AF}">
      <dsp:nvSpPr>
        <dsp:cNvPr id="0" name=""/>
        <dsp:cNvSpPr/>
      </dsp:nvSpPr>
      <dsp:spPr>
        <a:xfrm>
          <a:off x="6802986" y="2051855"/>
          <a:ext cx="2318431" cy="1545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Y" sz="1700" i="1" kern="1200" dirty="0" smtClean="0"/>
            <a:t>El arbitraje fue injusto y se cometieron demasiados errores: al final se perdió el partido.</a:t>
          </a:r>
          <a:endParaRPr lang="es-PY" sz="1700" i="1" kern="1200" dirty="0"/>
        </a:p>
      </dsp:txBody>
      <dsp:txXfrm>
        <a:off x="6802986" y="2051855"/>
        <a:ext cx="2318431" cy="1545621"/>
      </dsp:txXfrm>
    </dsp:sp>
    <dsp:sp modelId="{235FA02E-1869-48A9-8D9F-AEB1EA0F0372}">
      <dsp:nvSpPr>
        <dsp:cNvPr id="0" name=""/>
        <dsp:cNvSpPr/>
      </dsp:nvSpPr>
      <dsp:spPr>
        <a:xfrm>
          <a:off x="4411581" y="4037649"/>
          <a:ext cx="1656591" cy="1656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200" kern="1200" dirty="0" err="1" smtClean="0"/>
            <a:t>Verficación</a:t>
          </a:r>
          <a:r>
            <a:rPr lang="es-PY" sz="1200" kern="1200" dirty="0" smtClean="0"/>
            <a:t> o explicación de la oración anterior, que suele tener un sentido más general:</a:t>
          </a:r>
          <a:endParaRPr lang="es-PY" sz="1200" kern="1200" dirty="0"/>
        </a:p>
      </dsp:txBody>
      <dsp:txXfrm>
        <a:off x="4654183" y="4280251"/>
        <a:ext cx="1171387" cy="1171387"/>
      </dsp:txXfrm>
    </dsp:sp>
    <dsp:sp modelId="{919514D9-C66F-44C7-BAA3-5603176E9D81}">
      <dsp:nvSpPr>
        <dsp:cNvPr id="0" name=""/>
        <dsp:cNvSpPr/>
      </dsp:nvSpPr>
      <dsp:spPr>
        <a:xfrm>
          <a:off x="6233832" y="4037649"/>
          <a:ext cx="2484887" cy="165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Y" sz="1700" i="1" kern="1200" dirty="0" smtClean="0"/>
            <a:t>La paella es un plato muy completo y nutritivo: tiene la fécula del arroz, las proteínas de sus carnes y pescados, y la fibra de sus verduras. </a:t>
          </a:r>
          <a:endParaRPr lang="es-PY" sz="1700" i="1" kern="1200" dirty="0"/>
        </a:p>
      </dsp:txBody>
      <dsp:txXfrm>
        <a:off x="6233832" y="4037649"/>
        <a:ext cx="2484887" cy="1656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4CF6F-1855-490B-A33A-238176925DD5}">
      <dsp:nvSpPr>
        <dsp:cNvPr id="0" name=""/>
        <dsp:cNvSpPr/>
      </dsp:nvSpPr>
      <dsp:spPr>
        <a:xfrm>
          <a:off x="0" y="1210180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02298-609D-42B2-86E3-DE4A5AA53F83}">
      <dsp:nvSpPr>
        <dsp:cNvPr id="0" name=""/>
        <dsp:cNvSpPr/>
      </dsp:nvSpPr>
      <dsp:spPr>
        <a:xfrm>
          <a:off x="526631" y="95407"/>
          <a:ext cx="9988968" cy="1353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kern="1200" dirty="0" smtClean="0"/>
            <a:t>En títulos y epígrafes es frecuentes su uso para separar el concepto general del aspecto parcial del que va a tratarse:  </a:t>
          </a:r>
          <a:r>
            <a:rPr lang="es-PY" sz="1800" i="1" kern="1200" dirty="0" smtClean="0"/>
            <a:t>La literatura medieval: estudio comparativo de los principales motivos recurrentes. </a:t>
          </a:r>
          <a:endParaRPr lang="es-PY" sz="1800" kern="1200" dirty="0"/>
        </a:p>
      </dsp:txBody>
      <dsp:txXfrm>
        <a:off x="592727" y="161503"/>
        <a:ext cx="9856776" cy="1221800"/>
      </dsp:txXfrm>
    </dsp:sp>
    <dsp:sp modelId="{B0468913-3B90-4903-8DBD-B1BAF9F22A7B}">
      <dsp:nvSpPr>
        <dsp:cNvPr id="0" name=""/>
        <dsp:cNvSpPr/>
      </dsp:nvSpPr>
      <dsp:spPr>
        <a:xfrm>
          <a:off x="0" y="3072554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CC7CA-E99F-4762-9B3A-3D8FC0EBDD07}">
      <dsp:nvSpPr>
        <dsp:cNvPr id="0" name=""/>
        <dsp:cNvSpPr/>
      </dsp:nvSpPr>
      <dsp:spPr>
        <a:xfrm>
          <a:off x="500107" y="1638580"/>
          <a:ext cx="10011935" cy="1640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kern="1200" dirty="0" smtClean="0"/>
            <a:t>Separan los epígrafes internos de un libro del texto que los sigue, cuando este comienza en la misma línea: La Revolución industrial: Su origen hay que situarlo en Gran Bretaña, alrededor de 1780, cuando</a:t>
          </a:r>
          <a:r>
            <a:rPr lang="es-PY" sz="600" kern="1200" dirty="0" smtClean="0"/>
            <a:t>…</a:t>
          </a:r>
          <a:endParaRPr lang="es-PY" sz="600" kern="1200" dirty="0"/>
        </a:p>
      </dsp:txBody>
      <dsp:txXfrm>
        <a:off x="580195" y="1718668"/>
        <a:ext cx="9851759" cy="1480438"/>
      </dsp:txXfrm>
    </dsp:sp>
    <dsp:sp modelId="{5EABC612-26C6-4C7B-BF12-2704D40622C5}">
      <dsp:nvSpPr>
        <dsp:cNvPr id="0" name=""/>
        <dsp:cNvSpPr/>
      </dsp:nvSpPr>
      <dsp:spPr>
        <a:xfrm>
          <a:off x="0" y="5099182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1554F-301C-404B-849A-01562AFBD824}">
      <dsp:nvSpPr>
        <dsp:cNvPr id="0" name=""/>
        <dsp:cNvSpPr/>
      </dsp:nvSpPr>
      <dsp:spPr>
        <a:xfrm>
          <a:off x="500107" y="3500954"/>
          <a:ext cx="10011935" cy="1804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Y" sz="1800" kern="1200" dirty="0" smtClean="0"/>
            <a:t>Es incorrecto escribir dos puntos entre una preposición y el sustantivo o sustantivos que introduce: </a:t>
          </a:r>
          <a:r>
            <a:rPr lang="es-PY" sz="1800" i="1" kern="1200" dirty="0" smtClean="0">
              <a:solidFill>
                <a:srgbClr val="FF0000"/>
              </a:solidFill>
            </a:rPr>
            <a:t>En la reunión había representantes de: Bélgica, Holanda y Luxemburgo; La obra estuvo coordinada por: Antonio Sánchez.</a:t>
          </a:r>
          <a:endParaRPr lang="es-PY" sz="1800" kern="1200" dirty="0"/>
        </a:p>
      </dsp:txBody>
      <dsp:txXfrm>
        <a:off x="588213" y="3589060"/>
        <a:ext cx="9835723" cy="1628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7292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88281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413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3908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8869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430338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880145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5613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4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2803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2387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6168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6711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9309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293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04755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46C0-2576-4681-808F-1A61F5226319}" type="datetimeFigureOut">
              <a:rPr lang="es-PY" smtClean="0"/>
              <a:t>06/04/2015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6EAE8D-8FA4-457E-8DD6-ACA3EF1BEB3A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1106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3047" y="1195666"/>
            <a:ext cx="7766936" cy="1646302"/>
          </a:xfrm>
        </p:spPr>
        <p:txBody>
          <a:bodyPr/>
          <a:lstStyle/>
          <a:p>
            <a:r>
              <a:rPr lang="es-PY" b="1" dirty="0" smtClean="0"/>
              <a:t>USOS LINGÜÍSTICOS DE LOS DOS PUNTOS</a:t>
            </a:r>
            <a:endParaRPr lang="es-PY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Y" dirty="0" smtClean="0"/>
              <a:t>:</a:t>
            </a:r>
            <a:endParaRPr lang="es-PY" dirty="0"/>
          </a:p>
        </p:txBody>
      </p:sp>
      <p:sp>
        <p:nvSpPr>
          <p:cNvPr id="4" name="CuadroTexto 3"/>
          <p:cNvSpPr txBox="1"/>
          <p:nvPr/>
        </p:nvSpPr>
        <p:spPr>
          <a:xfrm>
            <a:off x="2200759" y="3425125"/>
            <a:ext cx="66642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Y" sz="2400" dirty="0" smtClean="0"/>
              <a:t>Signo de puntuación (:) que representa una mayor que la coma y menor que la del punto. Detienen el discurso para llamar la atención sobre lo que sigue, que siempre está en estrecha relación con el texto precedente. Se escriben pegados a la palabra o el signo que los antecede, y separados por un espacio de la palabra o el signo que los sigue. </a:t>
            </a:r>
            <a:endParaRPr lang="es-PY" sz="2400" dirty="0"/>
          </a:p>
        </p:txBody>
      </p:sp>
    </p:spTree>
    <p:extLst>
      <p:ext uri="{BB962C8B-B14F-4D97-AF65-F5344CB8AC3E}">
        <p14:creationId xmlns:p14="http://schemas.microsoft.com/office/powerpoint/2010/main" val="34478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211510" y="1939159"/>
            <a:ext cx="3247697" cy="3121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sz="2400" dirty="0"/>
              <a:t>LOS DOS </a:t>
            </a:r>
            <a:r>
              <a:rPr lang="es-PY" sz="2400" dirty="0" smtClean="0"/>
              <a:t>PUNTOS</a:t>
            </a:r>
          </a:p>
        </p:txBody>
      </p:sp>
      <p:sp>
        <p:nvSpPr>
          <p:cNvPr id="9" name="Elipse 8"/>
          <p:cNvSpPr/>
          <p:nvPr/>
        </p:nvSpPr>
        <p:spPr>
          <a:xfrm>
            <a:off x="4235191" y="113161"/>
            <a:ext cx="2140636" cy="1939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Y" dirty="0" smtClean="0"/>
              <a:t>Preceden a una enumeración de tipo explicativo.</a:t>
            </a:r>
            <a:endParaRPr lang="es-PY" dirty="0"/>
          </a:p>
        </p:txBody>
      </p:sp>
      <p:sp>
        <p:nvSpPr>
          <p:cNvPr id="10" name="Elipse 9"/>
          <p:cNvSpPr/>
          <p:nvPr/>
        </p:nvSpPr>
        <p:spPr>
          <a:xfrm>
            <a:off x="3927586" y="2094273"/>
            <a:ext cx="2695434" cy="26015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Y" sz="1600" dirty="0" smtClean="0"/>
              <a:t>Cuando, por interés, se anticipan los elementos de una enumeración, los dos puntos sirven para cerrarla y dar paso al concepto que los engloba.</a:t>
            </a:r>
            <a:r>
              <a:rPr lang="es-PY" dirty="0" smtClean="0"/>
              <a:t> </a:t>
            </a:r>
            <a:endParaRPr lang="es-PY" dirty="0"/>
          </a:p>
        </p:txBody>
      </p:sp>
      <p:sp>
        <p:nvSpPr>
          <p:cNvPr id="11" name="Elipse 10"/>
          <p:cNvSpPr/>
          <p:nvPr/>
        </p:nvSpPr>
        <p:spPr>
          <a:xfrm>
            <a:off x="4194708" y="4737755"/>
            <a:ext cx="2181119" cy="1973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Y" dirty="0" smtClean="0"/>
              <a:t>Preceden a la reproducción  de citas o palabras textuales.</a:t>
            </a:r>
            <a:endParaRPr lang="es-PY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079543" y="358141"/>
            <a:ext cx="3261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PY" i="1" dirty="0" smtClean="0"/>
              <a:t>Ayer me compré dos libros: uno de Carlos Fuentes y otro de </a:t>
            </a:r>
            <a:r>
              <a:rPr lang="es-PY" i="1" dirty="0" err="1" smtClean="0"/>
              <a:t>Elvio</a:t>
            </a:r>
            <a:r>
              <a:rPr lang="es-PY" i="1" dirty="0" smtClean="0"/>
              <a:t> Romero.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PY" i="1" dirty="0" smtClean="0"/>
              <a:t>Tres son los departamentos del Chaco: Presidentes Hayes, Alto Paraguay y Boquerón. </a:t>
            </a:r>
            <a:endParaRPr lang="es-PY" i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039061" y="2736417"/>
            <a:ext cx="4445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PY" i="1" dirty="0" smtClean="0"/>
              <a:t>Natural, sana y equilibrada: así debe ser una buena alimentación.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PY" i="1" dirty="0" smtClean="0"/>
              <a:t>Cortesía, amabilidad, generosidad…: esas son las cualidades de una persona educada. </a:t>
            </a:r>
            <a:endParaRPr lang="es-PY" i="1" dirty="0"/>
          </a:p>
        </p:txBody>
      </p:sp>
      <p:cxnSp>
        <p:nvCxnSpPr>
          <p:cNvPr id="18" name="Conector recto de flecha 17"/>
          <p:cNvCxnSpPr>
            <a:stCxn id="8" idx="7"/>
          </p:cNvCxnSpPr>
          <p:nvPr/>
        </p:nvCxnSpPr>
        <p:spPr>
          <a:xfrm flipV="1">
            <a:off x="2983593" y="1568671"/>
            <a:ext cx="1211116" cy="827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8" idx="6"/>
          </p:cNvCxnSpPr>
          <p:nvPr/>
        </p:nvCxnSpPr>
        <p:spPr>
          <a:xfrm>
            <a:off x="3459207" y="3499946"/>
            <a:ext cx="396110" cy="46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3128131" y="4422332"/>
            <a:ext cx="1066578" cy="945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rir llave 23"/>
          <p:cNvSpPr/>
          <p:nvPr/>
        </p:nvSpPr>
        <p:spPr>
          <a:xfrm>
            <a:off x="6339475" y="268014"/>
            <a:ext cx="699586" cy="18682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25" name="CuadroTexto 24"/>
          <p:cNvSpPr txBox="1"/>
          <p:nvPr/>
        </p:nvSpPr>
        <p:spPr>
          <a:xfrm>
            <a:off x="7081973" y="4737755"/>
            <a:ext cx="3551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i="1" dirty="0" smtClean="0"/>
              <a:t>Ya lo dijo Ortega y Gasset: “La claridad es la cortesía del filósofo”.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i="1" dirty="0" smtClean="0"/>
              <a:t>Las palabras del médico fueron: “Reposo una alimentación equilibrada”.</a:t>
            </a:r>
          </a:p>
          <a:p>
            <a:endParaRPr lang="es-PY" dirty="0"/>
          </a:p>
        </p:txBody>
      </p:sp>
      <p:sp>
        <p:nvSpPr>
          <p:cNvPr id="26" name="Abrir llave 25"/>
          <p:cNvSpPr/>
          <p:nvPr/>
        </p:nvSpPr>
        <p:spPr>
          <a:xfrm>
            <a:off x="6695289" y="2506717"/>
            <a:ext cx="479994" cy="1915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27" name="Abrir llave 26"/>
          <p:cNvSpPr/>
          <p:nvPr/>
        </p:nvSpPr>
        <p:spPr>
          <a:xfrm>
            <a:off x="6375828" y="4737755"/>
            <a:ext cx="663233" cy="1789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36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056290" y="1623848"/>
            <a:ext cx="2900855" cy="294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sz="2400" dirty="0" smtClean="0"/>
              <a:t>LOS DOS PUNTOS </a:t>
            </a:r>
            <a:endParaRPr lang="es-PY" sz="2400" dirty="0"/>
          </a:p>
        </p:txBody>
      </p:sp>
      <p:sp>
        <p:nvSpPr>
          <p:cNvPr id="5" name="Elipse 4"/>
          <p:cNvSpPr/>
          <p:nvPr/>
        </p:nvSpPr>
        <p:spPr>
          <a:xfrm>
            <a:off x="4792717" y="378372"/>
            <a:ext cx="2017986" cy="2238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Y" dirty="0" smtClean="0"/>
              <a:t>Se emplea tras las fórmulas de saludo en cartas y documentos.  </a:t>
            </a:r>
            <a:endParaRPr lang="es-PY" dirty="0"/>
          </a:p>
        </p:txBody>
      </p:sp>
      <p:sp>
        <p:nvSpPr>
          <p:cNvPr id="6" name="Elipse 5"/>
          <p:cNvSpPr/>
          <p:nvPr/>
        </p:nvSpPr>
        <p:spPr>
          <a:xfrm>
            <a:off x="4792717" y="3097924"/>
            <a:ext cx="2017986" cy="2238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PY" smtClean="0"/>
              <a:t>Sirven para separar una ejemplificación del resto de la oración: </a:t>
            </a:r>
            <a:endParaRPr lang="es-PY" dirty="0"/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3957145" y="2002221"/>
            <a:ext cx="835572" cy="425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3957145" y="3689131"/>
            <a:ext cx="693683" cy="472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brir llave 10"/>
          <p:cNvSpPr/>
          <p:nvPr/>
        </p:nvSpPr>
        <p:spPr>
          <a:xfrm>
            <a:off x="6858001" y="378372"/>
            <a:ext cx="565982" cy="22387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2" name="Abrir llave 11"/>
          <p:cNvSpPr/>
          <p:nvPr/>
        </p:nvSpPr>
        <p:spPr>
          <a:xfrm>
            <a:off x="6810703" y="3263462"/>
            <a:ext cx="613280" cy="225446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4" name="Rectángulo 13"/>
          <p:cNvSpPr/>
          <p:nvPr/>
        </p:nvSpPr>
        <p:spPr>
          <a:xfrm>
            <a:off x="7423983" y="843510"/>
            <a:ext cx="35488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sz="2400" i="1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Muy Señor mío:</a:t>
            </a:r>
          </a:p>
          <a:p>
            <a:r>
              <a:rPr lang="es-PY" sz="2400" i="1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Le agradeceré que en el plazo más breve posible…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4542230" y="2393154"/>
            <a:ext cx="6116993" cy="3033388"/>
            <a:chOff x="7093024" y="3477582"/>
            <a:chExt cx="6116993" cy="3033388"/>
          </a:xfrm>
        </p:grpSpPr>
        <p:sp>
          <p:nvSpPr>
            <p:cNvPr id="16" name="Rectángulo 15"/>
            <p:cNvSpPr/>
            <p:nvPr/>
          </p:nvSpPr>
          <p:spPr>
            <a:xfrm>
              <a:off x="7093024" y="3477582"/>
              <a:ext cx="3107540" cy="207169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ángulo 16"/>
            <p:cNvSpPr/>
            <p:nvPr/>
          </p:nvSpPr>
          <p:spPr>
            <a:xfrm>
              <a:off x="10102477" y="4439277"/>
              <a:ext cx="3107540" cy="20716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PY" sz="2400" i="1" kern="1200" dirty="0" smtClean="0"/>
                <a:t>De vez en cuando tiene algunos comportamientos inexplicables: hoy ha venido a la oficina en zapatillas. </a:t>
              </a:r>
              <a:endParaRPr lang="es-PY" sz="2400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490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526942" y="1671145"/>
            <a:ext cx="3319845" cy="3263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Y" dirty="0" smtClean="0"/>
              <a:t>En textos jurídicos y administrativos se colocan después del verbo que presenta el objetivo fundamental del documento y que va escrito con todas sus letras en mayúsculas </a:t>
            </a:r>
            <a:endParaRPr lang="es-PY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696" y="537259"/>
            <a:ext cx="3807617" cy="226777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696" y="3047836"/>
            <a:ext cx="3753835" cy="3453261"/>
          </a:xfrm>
          <a:prstGeom prst="rect">
            <a:avLst/>
          </a:prstGeom>
        </p:spPr>
      </p:pic>
      <p:sp>
        <p:nvSpPr>
          <p:cNvPr id="5" name="Abrir llave 4"/>
          <p:cNvSpPr/>
          <p:nvPr/>
        </p:nvSpPr>
        <p:spPr>
          <a:xfrm>
            <a:off x="3846787" y="882869"/>
            <a:ext cx="1087820" cy="48715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844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315665"/>
              </p:ext>
            </p:extLst>
          </p:nvPr>
        </p:nvGraphicFramePr>
        <p:xfrm>
          <a:off x="536028" y="693683"/>
          <a:ext cx="10817772" cy="586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770818"/>
              </p:ext>
            </p:extLst>
          </p:nvPr>
        </p:nvGraphicFramePr>
        <p:xfrm>
          <a:off x="583324" y="488731"/>
          <a:ext cx="10770476" cy="56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/>
          <p:cNvSpPr/>
          <p:nvPr/>
        </p:nvSpPr>
        <p:spPr>
          <a:xfrm>
            <a:off x="2033753" y="1702676"/>
            <a:ext cx="2743199" cy="3058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Se usan también para conectar oraciones relacionadas entre sí sin necesidad de emplear otro nexo. Pueden expresar: </a:t>
            </a:r>
            <a:endParaRPr lang="es-PY" dirty="0"/>
          </a:p>
        </p:txBody>
      </p:sp>
      <p:sp>
        <p:nvSpPr>
          <p:cNvPr id="6" name="Abrir llave 5"/>
          <p:cNvSpPr/>
          <p:nvPr/>
        </p:nvSpPr>
        <p:spPr>
          <a:xfrm>
            <a:off x="6716110" y="536028"/>
            <a:ext cx="268014" cy="134006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7" name="Abrir llave 6"/>
          <p:cNvSpPr/>
          <p:nvPr/>
        </p:nvSpPr>
        <p:spPr>
          <a:xfrm>
            <a:off x="7299434" y="2443655"/>
            <a:ext cx="78828" cy="15450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8" name="Abrir llave 7"/>
          <p:cNvSpPr/>
          <p:nvPr/>
        </p:nvSpPr>
        <p:spPr>
          <a:xfrm>
            <a:off x="6716110" y="4524703"/>
            <a:ext cx="134007" cy="1529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589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906169"/>
              </p:ext>
            </p:extLst>
          </p:nvPr>
        </p:nvGraphicFramePr>
        <p:xfrm>
          <a:off x="838200" y="662152"/>
          <a:ext cx="10515600" cy="5514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recto de flecha 5"/>
          <p:cNvCxnSpPr/>
          <p:nvPr/>
        </p:nvCxnSpPr>
        <p:spPr>
          <a:xfrm>
            <a:off x="6369269" y="2554014"/>
            <a:ext cx="0" cy="236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6369269" y="5139559"/>
            <a:ext cx="0" cy="204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6369269" y="252248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echa abajo 13"/>
          <p:cNvSpPr/>
          <p:nvPr/>
        </p:nvSpPr>
        <p:spPr>
          <a:xfrm>
            <a:off x="6069724" y="1828800"/>
            <a:ext cx="709448" cy="725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5" name="Flecha abajo 14"/>
          <p:cNvSpPr/>
          <p:nvPr/>
        </p:nvSpPr>
        <p:spPr>
          <a:xfrm>
            <a:off x="6038193" y="3602421"/>
            <a:ext cx="662152" cy="725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6608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568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USOS LINGÜÍSTICOS DE LOS DOS PUNTOS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USOS LINGÜÍSTICOS DE LOS DOS PUNTOS</dc:title>
  <dc:creator>USUARIO</dc:creator>
  <cp:lastModifiedBy>USUARIO</cp:lastModifiedBy>
  <cp:revision>19</cp:revision>
  <dcterms:created xsi:type="dcterms:W3CDTF">2015-04-05T19:03:28Z</dcterms:created>
  <dcterms:modified xsi:type="dcterms:W3CDTF">2015-04-06T19:41:12Z</dcterms:modified>
</cp:coreProperties>
</file>