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63" r:id="rId4"/>
    <p:sldId id="258" r:id="rId5"/>
    <p:sldId id="259" r:id="rId6"/>
    <p:sldId id="260" r:id="rId7"/>
    <p:sldId id="261" r:id="rId8"/>
    <p:sldId id="265" r:id="rId9"/>
    <p:sldId id="262" r:id="rId10"/>
    <p:sldId id="268"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80" d="100"/>
          <a:sy n="80" d="100"/>
        </p:scale>
        <p:origin x="-1086" y="3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C15154-0057-44F7-8F07-32612BF5E6D3}" type="datetimeFigureOut">
              <a:rPr lang="es-ES" smtClean="0"/>
              <a:pPr/>
              <a:t>09/04/2015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578283-85F4-417E-8EAA-5882FA19CE9D}" type="slidenum">
              <a:rPr lang="es-ES" smtClean="0"/>
              <a:pPr/>
              <a:t>‹Nº›</a:t>
            </a:fld>
            <a:endParaRPr lang="es-ES"/>
          </a:p>
        </p:txBody>
      </p:sp>
    </p:spTree>
    <p:extLst>
      <p:ext uri="{BB962C8B-B14F-4D97-AF65-F5344CB8AC3E}">
        <p14:creationId xmlns:p14="http://schemas.microsoft.com/office/powerpoint/2010/main" xmlns="" val="144403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31578283-85F4-417E-8EAA-5882FA19CE9D}" type="slidenum">
              <a:rPr lang="es-ES" smtClean="0"/>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Y" dirty="0"/>
          </a:p>
        </p:txBody>
      </p:sp>
      <p:sp>
        <p:nvSpPr>
          <p:cNvPr id="4" name="3 Marcador de número de diapositiva"/>
          <p:cNvSpPr>
            <a:spLocks noGrp="1"/>
          </p:cNvSpPr>
          <p:nvPr>
            <p:ph type="sldNum" sz="quarter" idx="10"/>
          </p:nvPr>
        </p:nvSpPr>
        <p:spPr/>
        <p:txBody>
          <a:bodyPr/>
          <a:lstStyle/>
          <a:p>
            <a:fld id="{31578283-85F4-417E-8EAA-5882FA19CE9D}" type="slidenum">
              <a:rPr lang="es-ES" smtClean="0"/>
              <a:pPr/>
              <a:t>3</a:t>
            </a:fld>
            <a:endParaRPr lang="es-ES"/>
          </a:p>
        </p:txBody>
      </p:sp>
    </p:spTree>
    <p:extLst>
      <p:ext uri="{BB962C8B-B14F-4D97-AF65-F5344CB8AC3E}">
        <p14:creationId xmlns:p14="http://schemas.microsoft.com/office/powerpoint/2010/main" xmlns="" val="2846044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CA5933DA-0314-4F5E-ACD0-64BE1C65FABC}" type="datetimeFigureOut">
              <a:rPr lang="es-ES" smtClean="0"/>
              <a:pPr/>
              <a:t>09/04/2015</a:t>
            </a:fld>
            <a:endParaRPr lang="es-E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96FCD826-A68B-4BB4-9CF8-2D3947793BE8}"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A5933DA-0314-4F5E-ACD0-64BE1C65FABC}" type="datetimeFigureOut">
              <a:rPr lang="es-ES" smtClean="0"/>
              <a:pPr/>
              <a:t>09/04/2015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6FCD826-A68B-4BB4-9CF8-2D3947793BE8}"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A5933DA-0314-4F5E-ACD0-64BE1C65FABC}" type="datetimeFigureOut">
              <a:rPr lang="es-ES" smtClean="0"/>
              <a:pPr/>
              <a:t>09/04/2015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6FCD826-A68B-4BB4-9CF8-2D3947793BE8}"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CA5933DA-0314-4F5E-ACD0-64BE1C65FABC}" type="datetimeFigureOut">
              <a:rPr lang="es-ES" smtClean="0"/>
              <a:pPr/>
              <a:t>09/04/2015</a:t>
            </a:fld>
            <a:endParaRPr lang="es-ES"/>
          </a:p>
        </p:txBody>
      </p:sp>
      <p:sp>
        <p:nvSpPr>
          <p:cNvPr id="9" name="8 Marcador de número de diapositiva"/>
          <p:cNvSpPr>
            <a:spLocks noGrp="1"/>
          </p:cNvSpPr>
          <p:nvPr>
            <p:ph type="sldNum" sz="quarter" idx="15"/>
          </p:nvPr>
        </p:nvSpPr>
        <p:spPr/>
        <p:txBody>
          <a:bodyPr rtlCol="0"/>
          <a:lstStyle/>
          <a:p>
            <a:fld id="{96FCD826-A68B-4BB4-9CF8-2D3947793BE8}" type="slidenum">
              <a:rPr lang="es-ES" smtClean="0"/>
              <a:pPr/>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CA5933DA-0314-4F5E-ACD0-64BE1C65FABC}" type="datetimeFigureOut">
              <a:rPr lang="es-ES" smtClean="0"/>
              <a:pPr/>
              <a:t>09/04/2015</a:t>
            </a:fld>
            <a:endParaRPr lang="es-E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96FCD826-A68B-4BB4-9CF8-2D3947793BE8}"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CA5933DA-0314-4F5E-ACD0-64BE1C65FABC}" type="datetimeFigureOut">
              <a:rPr lang="es-ES" smtClean="0"/>
              <a:pPr/>
              <a:t>09/04/2015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6FCD826-A68B-4BB4-9CF8-2D3947793BE8}" type="slidenum">
              <a:rPr lang="es-ES" smtClean="0"/>
              <a:pPr/>
              <a:t>‹Nº›</a:t>
            </a:fld>
            <a:endParaRPr lang="es-E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CA5933DA-0314-4F5E-ACD0-64BE1C65FABC}" type="datetimeFigureOut">
              <a:rPr lang="es-ES" smtClean="0"/>
              <a:pPr/>
              <a:t>09/04/2015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6FCD826-A68B-4BB4-9CF8-2D3947793BE8}" type="slidenum">
              <a:rPr lang="es-ES" smtClean="0"/>
              <a:pPr/>
              <a:t>‹Nº›</a:t>
            </a:fld>
            <a:endParaRPr lang="es-E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CA5933DA-0314-4F5E-ACD0-64BE1C65FABC}" type="datetimeFigureOut">
              <a:rPr lang="es-ES" smtClean="0"/>
              <a:pPr/>
              <a:t>09/04/2015</a:t>
            </a:fld>
            <a:endParaRPr lang="es-ES"/>
          </a:p>
        </p:txBody>
      </p:sp>
      <p:sp>
        <p:nvSpPr>
          <p:cNvPr id="7" name="6 Marcador de número de diapositiva"/>
          <p:cNvSpPr>
            <a:spLocks noGrp="1"/>
          </p:cNvSpPr>
          <p:nvPr>
            <p:ph type="sldNum" sz="quarter" idx="11"/>
          </p:nvPr>
        </p:nvSpPr>
        <p:spPr/>
        <p:txBody>
          <a:bodyPr rtlCol="0"/>
          <a:lstStyle/>
          <a:p>
            <a:fld id="{96FCD826-A68B-4BB4-9CF8-2D3947793BE8}" type="slidenum">
              <a:rPr lang="es-ES" smtClean="0"/>
              <a:pPr/>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A5933DA-0314-4F5E-ACD0-64BE1C65FABC}" type="datetimeFigureOut">
              <a:rPr lang="es-ES" smtClean="0"/>
              <a:pPr/>
              <a:t>09/04/2015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6FCD826-A68B-4BB4-9CF8-2D3947793BE8}"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CA5933DA-0314-4F5E-ACD0-64BE1C65FABC}" type="datetimeFigureOut">
              <a:rPr lang="es-ES" smtClean="0"/>
              <a:pPr/>
              <a:t>09/04/2015</a:t>
            </a:fld>
            <a:endParaRPr lang="es-ES"/>
          </a:p>
        </p:txBody>
      </p:sp>
      <p:sp>
        <p:nvSpPr>
          <p:cNvPr id="22" name="21 Marcador de número de diapositiva"/>
          <p:cNvSpPr>
            <a:spLocks noGrp="1"/>
          </p:cNvSpPr>
          <p:nvPr>
            <p:ph type="sldNum" sz="quarter" idx="15"/>
          </p:nvPr>
        </p:nvSpPr>
        <p:spPr/>
        <p:txBody>
          <a:bodyPr rtlCol="0"/>
          <a:lstStyle/>
          <a:p>
            <a:fld id="{96FCD826-A68B-4BB4-9CF8-2D3947793BE8}" type="slidenum">
              <a:rPr lang="es-ES" smtClean="0"/>
              <a:pPr/>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CA5933DA-0314-4F5E-ACD0-64BE1C65FABC}" type="datetimeFigureOut">
              <a:rPr lang="es-ES" smtClean="0"/>
              <a:pPr/>
              <a:t>09/04/2015</a:t>
            </a:fld>
            <a:endParaRPr lang="es-ES"/>
          </a:p>
        </p:txBody>
      </p:sp>
      <p:sp>
        <p:nvSpPr>
          <p:cNvPr id="18" name="17 Marcador de número de diapositiva"/>
          <p:cNvSpPr>
            <a:spLocks noGrp="1"/>
          </p:cNvSpPr>
          <p:nvPr>
            <p:ph type="sldNum" sz="quarter" idx="11"/>
          </p:nvPr>
        </p:nvSpPr>
        <p:spPr/>
        <p:txBody>
          <a:bodyPr rtlCol="0"/>
          <a:lstStyle/>
          <a:p>
            <a:fld id="{96FCD826-A68B-4BB4-9CF8-2D3947793BE8}" type="slidenum">
              <a:rPr lang="es-ES" smtClean="0"/>
              <a:pPr/>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A5933DA-0314-4F5E-ACD0-64BE1C65FABC}" type="datetimeFigureOut">
              <a:rPr lang="es-ES" smtClean="0"/>
              <a:pPr/>
              <a:t>09/04/2015</a:t>
            </a:fld>
            <a:endParaRPr lang="es-E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6FCD826-A68B-4BB4-9CF8-2D3947793BE8}"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071670" y="0"/>
            <a:ext cx="6172200" cy="1894362"/>
          </a:xfrm>
        </p:spPr>
        <p:txBody>
          <a:bodyPr/>
          <a:lstStyle/>
          <a:p>
            <a:r>
              <a:rPr lang="es-ES" dirty="0" smtClean="0"/>
              <a:t>El paréntesis – grupo 10 </a:t>
            </a:r>
            <a:endParaRPr lang="es-ES" dirty="0"/>
          </a:p>
        </p:txBody>
      </p:sp>
      <p:sp>
        <p:nvSpPr>
          <p:cNvPr id="3" name="2 Subtítulo"/>
          <p:cNvSpPr>
            <a:spLocks noGrp="1"/>
          </p:cNvSpPr>
          <p:nvPr>
            <p:ph type="subTitle" idx="1"/>
          </p:nvPr>
        </p:nvSpPr>
        <p:spPr>
          <a:xfrm>
            <a:off x="2285984" y="2643182"/>
            <a:ext cx="6172200" cy="2428892"/>
          </a:xfrm>
        </p:spPr>
        <p:txBody>
          <a:bodyPr>
            <a:normAutofit lnSpcReduction="10000"/>
          </a:bodyPr>
          <a:lstStyle/>
          <a:p>
            <a:r>
              <a:rPr lang="es-ES" dirty="0" smtClean="0">
                <a:solidFill>
                  <a:schemeClr val="accent1">
                    <a:lumMod val="75000"/>
                  </a:schemeClr>
                </a:solidFill>
              </a:rPr>
              <a:t>Abraham Saucedo Machuca</a:t>
            </a:r>
          </a:p>
          <a:p>
            <a:r>
              <a:rPr lang="es-ES" dirty="0" smtClean="0">
                <a:solidFill>
                  <a:schemeClr val="accent1">
                    <a:lumMod val="75000"/>
                  </a:schemeClr>
                </a:solidFill>
              </a:rPr>
              <a:t>José Roa Ayala</a:t>
            </a:r>
          </a:p>
          <a:p>
            <a:r>
              <a:rPr lang="es-ES" dirty="0" smtClean="0">
                <a:solidFill>
                  <a:schemeClr val="accent1">
                    <a:lumMod val="75000"/>
                  </a:schemeClr>
                </a:solidFill>
              </a:rPr>
              <a:t>José Núñez</a:t>
            </a:r>
          </a:p>
          <a:p>
            <a:r>
              <a:rPr lang="es-ES" dirty="0" smtClean="0">
                <a:solidFill>
                  <a:schemeClr val="accent1">
                    <a:lumMod val="75000"/>
                  </a:schemeClr>
                </a:solidFill>
              </a:rPr>
              <a:t>Juan Ledesma</a:t>
            </a:r>
          </a:p>
          <a:p>
            <a:r>
              <a:rPr lang="es-ES" dirty="0" smtClean="0">
                <a:solidFill>
                  <a:schemeClr val="accent1">
                    <a:lumMod val="75000"/>
                  </a:schemeClr>
                </a:solidFill>
              </a:rPr>
              <a:t>Emilio Yore</a:t>
            </a:r>
          </a:p>
          <a:p>
            <a:r>
              <a:rPr lang="es-ES" dirty="0" smtClean="0">
                <a:solidFill>
                  <a:schemeClr val="accent1">
                    <a:lumMod val="75000"/>
                  </a:schemeClr>
                </a:solidFill>
              </a:rPr>
              <a:t>Ricardo Gamarra</a:t>
            </a:r>
          </a:p>
          <a:p>
            <a:r>
              <a:rPr lang="es-ES" dirty="0" smtClean="0">
                <a:solidFill>
                  <a:schemeClr val="accent1">
                    <a:lumMod val="75000"/>
                  </a:schemeClr>
                </a:solidFill>
              </a:rPr>
              <a:t>Anahí Amábile</a:t>
            </a:r>
          </a:p>
          <a:p>
            <a:endParaRPr lang="es-ES" dirty="0" smtClean="0"/>
          </a:p>
          <a:p>
            <a:endParaRPr lang="es-ES" dirty="0" smtClean="0"/>
          </a:p>
          <a:p>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060848"/>
            <a:ext cx="7931224" cy="2376264"/>
          </a:xfrm>
        </p:spPr>
        <p:style>
          <a:lnRef idx="2">
            <a:schemeClr val="accent1"/>
          </a:lnRef>
          <a:fillRef idx="1">
            <a:schemeClr val="lt1"/>
          </a:fillRef>
          <a:effectRef idx="0">
            <a:schemeClr val="accent1"/>
          </a:effectRef>
          <a:fontRef idx="minor">
            <a:schemeClr val="dk1"/>
          </a:fontRef>
        </p:style>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PY" sz="60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MUCHAS</a:t>
            </a:r>
            <a:r>
              <a:rPr lang="es-PY" sz="6000" b="1" cap="none"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a:t>
            </a:r>
            <a:r>
              <a:rPr lang="es-PY" sz="6000" b="1"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GRACIAS</a:t>
            </a:r>
            <a:endParaRPr lang="es-PY" sz="6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xmlns="" val="3710369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000232" y="500042"/>
            <a:ext cx="4786346" cy="64294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S" b="1" dirty="0" smtClean="0">
              <a:solidFill>
                <a:srgbClr val="FF0000"/>
              </a:solidFill>
              <a:latin typeface="Aharoni" pitchFamily="2" charset="-79"/>
              <a:cs typeface="Aharoni" pitchFamily="2" charset="-79"/>
            </a:endParaRPr>
          </a:p>
          <a:p>
            <a:pPr algn="ctr"/>
            <a:r>
              <a:rPr lang="es-ES" sz="2400" b="1" dirty="0" smtClean="0">
                <a:solidFill>
                  <a:schemeClr val="tx1"/>
                </a:solidFill>
                <a:latin typeface="Aharoni" pitchFamily="2" charset="-79"/>
                <a:cs typeface="Aharoni" pitchFamily="2" charset="-79"/>
              </a:rPr>
              <a:t>Los Paréntesis</a:t>
            </a:r>
          </a:p>
          <a:p>
            <a:pPr algn="ctr"/>
            <a:endParaRPr lang="es-ES" dirty="0"/>
          </a:p>
        </p:txBody>
      </p:sp>
      <p:sp>
        <p:nvSpPr>
          <p:cNvPr id="5" name="4 Rectángulo"/>
          <p:cNvSpPr/>
          <p:nvPr/>
        </p:nvSpPr>
        <p:spPr>
          <a:xfrm>
            <a:off x="246772" y="1571612"/>
            <a:ext cx="8213660" cy="64294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dirty="0" smtClean="0"/>
              <a:t>Los paréntesis sirven para encerrar oraciones, fragmentos, palabras, etc., aclaratorios, sin enlaces con los restantes constituyentes de la oración.</a:t>
            </a:r>
            <a:endParaRPr lang="es-ES" dirty="0"/>
          </a:p>
        </p:txBody>
      </p:sp>
      <p:sp>
        <p:nvSpPr>
          <p:cNvPr id="7" name="6 Flecha abajo"/>
          <p:cNvSpPr/>
          <p:nvPr/>
        </p:nvSpPr>
        <p:spPr>
          <a:xfrm>
            <a:off x="4143372" y="1142984"/>
            <a:ext cx="71438" cy="357190"/>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8" name="7 Rectángulo"/>
          <p:cNvSpPr/>
          <p:nvPr/>
        </p:nvSpPr>
        <p:spPr>
          <a:xfrm>
            <a:off x="245062" y="2571744"/>
            <a:ext cx="8215370" cy="178595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s-ES" dirty="0" smtClean="0"/>
              <a:t>Se enzarzaron en largas disputas (unas veces los conservadores y otras veces los liberales), que impidieron resolver la cuestión.</a:t>
            </a:r>
          </a:p>
          <a:p>
            <a:pPr algn="just"/>
            <a:endParaRPr lang="es-ES" dirty="0" smtClean="0"/>
          </a:p>
          <a:p>
            <a:pPr algn="just"/>
            <a:r>
              <a:rPr lang="es-ES" dirty="0" smtClean="0"/>
              <a:t>… se denominan atributos. (El término “atributo” había sido usado también por Descartes en un sentido similar [Principios, I, 56])</a:t>
            </a:r>
            <a:endParaRPr lang="es-ES" dirty="0"/>
          </a:p>
        </p:txBody>
      </p:sp>
      <p:sp>
        <p:nvSpPr>
          <p:cNvPr id="9" name="8 Rectángulo"/>
          <p:cNvSpPr/>
          <p:nvPr/>
        </p:nvSpPr>
        <p:spPr>
          <a:xfrm>
            <a:off x="285720" y="4643446"/>
            <a:ext cx="8143932" cy="188189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s-ES" dirty="0" smtClean="0"/>
              <a:t>NOTA:</a:t>
            </a:r>
          </a:p>
          <a:p>
            <a:pPr algn="just"/>
            <a:r>
              <a:rPr lang="es-ES" dirty="0" smtClean="0"/>
              <a:t>Obsérvese que nunca se utiliza coma, punto y coma ni dos puntos antes de paréntesis. Cuando haya punto antes del paréntesis, se debe comenzar con mayúscula y poner punto final dentro del paréntesis </a:t>
            </a:r>
          </a:p>
          <a:p>
            <a:pPr algn="just"/>
            <a:r>
              <a:rPr lang="es-ES" dirty="0" smtClean="0"/>
              <a:t>Si dentro de un paréntesis han de escribirse nuevos paréntesis, estos suelen ser sustituidos por corchetes y, en ocasiones, rayas.</a:t>
            </a:r>
            <a:endParaRPr lang="es-ES" dirty="0"/>
          </a:p>
        </p:txBody>
      </p:sp>
      <p:sp>
        <p:nvSpPr>
          <p:cNvPr id="10" name="9 Flecha abajo"/>
          <p:cNvSpPr/>
          <p:nvPr/>
        </p:nvSpPr>
        <p:spPr>
          <a:xfrm>
            <a:off x="3786182" y="2204864"/>
            <a:ext cx="45719" cy="285752"/>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cxnSp>
        <p:nvCxnSpPr>
          <p:cNvPr id="14" name="13 Conector recto de flecha"/>
          <p:cNvCxnSpPr/>
          <p:nvPr/>
        </p:nvCxnSpPr>
        <p:spPr>
          <a:xfrm rot="5400000">
            <a:off x="1285852" y="4500570"/>
            <a:ext cx="285752" cy="1588"/>
          </a:xfrm>
          <a:prstGeom prst="straightConnector1">
            <a:avLst/>
          </a:prstGeom>
          <a:ln w="38100">
            <a:tailEnd type="arrow"/>
          </a:ln>
        </p:spPr>
        <p:style>
          <a:lnRef idx="2">
            <a:schemeClr val="accent1"/>
          </a:lnRef>
          <a:fillRef idx="1">
            <a:schemeClr val="lt1"/>
          </a:fillRef>
          <a:effectRef idx="0">
            <a:schemeClr val="accent1"/>
          </a:effectRef>
          <a:fontRef idx="minor">
            <a:schemeClr val="dk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Paréntesis. Usos.</a:t>
            </a:r>
            <a:endParaRPr lang="es-ES" dirty="0"/>
          </a:p>
        </p:txBody>
      </p:sp>
      <p:sp>
        <p:nvSpPr>
          <p:cNvPr id="3" name="2 Marcador de contenido"/>
          <p:cNvSpPr>
            <a:spLocks noGrp="1"/>
          </p:cNvSpPr>
          <p:nvPr>
            <p:ph sz="quarter" idx="1"/>
          </p:nvPr>
        </p:nvSpPr>
        <p:spPr/>
        <p:txBody>
          <a:bodyPr>
            <a:normAutofit lnSpcReduction="10000"/>
          </a:bodyPr>
          <a:lstStyle/>
          <a:p>
            <a:r>
              <a:rPr lang="es-ES" sz="2200" b="1" dirty="0" smtClean="0"/>
              <a:t>Cuando se interrumpe el enunciado con un inciso aclaratorio o accesorio:</a:t>
            </a:r>
          </a:p>
          <a:p>
            <a:pPr algn="just">
              <a:buFont typeface="Wingdings" pitchFamily="2" charset="2"/>
              <a:buChar char="ü"/>
            </a:pPr>
            <a:r>
              <a:rPr lang="es-ES" dirty="0" smtClean="0"/>
              <a:t>Las asambleas (la última duró casi cuatro horas sin ningún descanso) se celebran en el salón de actos.</a:t>
            </a:r>
          </a:p>
          <a:p>
            <a:pPr algn="ctr">
              <a:buNone/>
            </a:pPr>
            <a:r>
              <a:rPr lang="es-ES" sz="2200" b="1" dirty="0" smtClean="0"/>
              <a:t>Observación</a:t>
            </a:r>
            <a:r>
              <a:rPr lang="es-ES" b="1" dirty="0" smtClean="0"/>
              <a:t>:</a:t>
            </a:r>
          </a:p>
          <a:p>
            <a:pPr algn="just">
              <a:buNone/>
            </a:pPr>
            <a:r>
              <a:rPr lang="es-ES" dirty="0" smtClean="0"/>
              <a:t>   Aunque también las comas y las rayas se utilizan para enmarcar incisos, el uso de los paréntesis implica un mayor grado de aislamiento del enunciado. Por ello, los incisos entre los paréntesis suelen ser normalmente oraciones con sentido pleno y poca o nula  vinculación sintáctica con los elementos del texto principal.</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Paréntesis. Usos.</a:t>
            </a:r>
            <a:endParaRPr lang="es-ES" dirty="0"/>
          </a:p>
        </p:txBody>
      </p:sp>
      <p:sp>
        <p:nvSpPr>
          <p:cNvPr id="3" name="2 Marcador de contenido"/>
          <p:cNvSpPr>
            <a:spLocks noGrp="1"/>
          </p:cNvSpPr>
          <p:nvPr>
            <p:ph sz="quarter" idx="1"/>
          </p:nvPr>
        </p:nvSpPr>
        <p:spPr/>
        <p:txBody>
          <a:bodyPr/>
          <a:lstStyle/>
          <a:p>
            <a:pPr algn="just"/>
            <a:r>
              <a:rPr lang="es-ES" sz="2200" b="1" dirty="0" smtClean="0"/>
              <a:t>Van entre paréntesis los datos aclaratorios, fechas, referencias a autores y a sus obras, explicaciones de abreviaturas, provincias o país a que pertenece un pueblo o ciudad, etc.</a:t>
            </a:r>
          </a:p>
          <a:p>
            <a:pPr marL="273050" indent="1588">
              <a:buNone/>
            </a:pPr>
            <a:r>
              <a:rPr lang="es-ES" dirty="0" smtClean="0"/>
              <a:t>Ejemplos:</a:t>
            </a:r>
          </a:p>
          <a:p>
            <a:pPr>
              <a:buFont typeface="Wingdings" pitchFamily="2" charset="2"/>
              <a:buChar char="ü"/>
            </a:pPr>
            <a:r>
              <a:rPr lang="es-ES" dirty="0" smtClean="0"/>
              <a:t>Pablo Neruda (1904-1973) obtuvo el Premio Nobel.</a:t>
            </a:r>
          </a:p>
          <a:p>
            <a:pPr>
              <a:buFont typeface="Wingdings" pitchFamily="2" charset="2"/>
              <a:buChar char="ü"/>
            </a:pPr>
            <a:r>
              <a:rPr lang="es-ES" dirty="0" smtClean="0"/>
              <a:t>Se considera que </a:t>
            </a:r>
            <a:r>
              <a:rPr lang="es-ES" dirty="0" err="1" smtClean="0"/>
              <a:t>Plauto</a:t>
            </a:r>
            <a:r>
              <a:rPr lang="es-ES" dirty="0" smtClean="0"/>
              <a:t> escribió alrededor de cien comedias (Anfitrión, </a:t>
            </a:r>
            <a:r>
              <a:rPr lang="es-ES" dirty="0" err="1" smtClean="0"/>
              <a:t>Aulularia</a:t>
            </a:r>
            <a:r>
              <a:rPr lang="es-ES" dirty="0" smtClean="0"/>
              <a:t>, Miles </a:t>
            </a:r>
            <a:r>
              <a:rPr lang="es-ES" dirty="0" err="1" smtClean="0"/>
              <a:t>gloriosus</a:t>
            </a:r>
            <a:r>
              <a:rPr lang="es-ES" dirty="0" smtClean="0"/>
              <a:t>, entre otras). </a:t>
            </a:r>
          </a:p>
          <a:p>
            <a:pPr>
              <a:buFont typeface="Wingdings" pitchFamily="2" charset="2"/>
              <a:buChar char="ü"/>
            </a:pPr>
            <a:r>
              <a:rPr lang="es-ES" dirty="0" smtClean="0"/>
              <a:t>“Pienso, luego existo” (R. Descartes).</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Paréntesis. Usos.</a:t>
            </a:r>
            <a:endParaRPr lang="es-ES" dirty="0"/>
          </a:p>
        </p:txBody>
      </p:sp>
      <p:sp>
        <p:nvSpPr>
          <p:cNvPr id="3" name="2 Marcador de contenido"/>
          <p:cNvSpPr>
            <a:spLocks noGrp="1"/>
          </p:cNvSpPr>
          <p:nvPr>
            <p:ph sz="quarter" idx="1"/>
          </p:nvPr>
        </p:nvSpPr>
        <p:spPr/>
        <p:txBody>
          <a:bodyPr>
            <a:normAutofit fontScale="92500" lnSpcReduction="10000"/>
          </a:bodyPr>
          <a:lstStyle/>
          <a:p>
            <a:pPr algn="just"/>
            <a:r>
              <a:rPr lang="es-ES" b="1" dirty="0" smtClean="0"/>
              <a:t>A veces sirve para abreviar la escritura, al encerrar entre paréntesis dos o más posibilidades de realización de un termino.</a:t>
            </a:r>
          </a:p>
          <a:p>
            <a:pPr marL="273050" indent="1588">
              <a:buNone/>
            </a:pPr>
            <a:r>
              <a:rPr lang="es-ES" dirty="0" smtClean="0"/>
              <a:t>Ejemplo:</a:t>
            </a:r>
          </a:p>
          <a:p>
            <a:pPr marL="273050" indent="1588">
              <a:buNone/>
            </a:pPr>
            <a:r>
              <a:rPr lang="es-ES" dirty="0" smtClean="0"/>
              <a:t>Sr(a).</a:t>
            </a:r>
          </a:p>
          <a:p>
            <a:pPr marL="273050" indent="1588">
              <a:buNone/>
            </a:pPr>
            <a:r>
              <a:rPr lang="es-ES" dirty="0" smtClean="0"/>
              <a:t>Cortar(se).</a:t>
            </a:r>
          </a:p>
          <a:p>
            <a:r>
              <a:rPr lang="es-ES" b="1" dirty="0" smtClean="0"/>
              <a:t>Se encierran entre paréntesis las siglas cuando siguen a su enunciado o, a la inversa, el enunciado cuando sigue a la sigla:</a:t>
            </a:r>
          </a:p>
          <a:p>
            <a:pPr>
              <a:buFont typeface="Wingdings" pitchFamily="2" charset="2"/>
              <a:buChar char="ü"/>
            </a:pPr>
            <a:r>
              <a:rPr lang="es-ES" dirty="0" smtClean="0"/>
              <a:t>La Organización de Estados Americanos (OEA) ha iniciado hoy una nueva sesión.</a:t>
            </a:r>
          </a:p>
          <a:p>
            <a:pPr>
              <a:buFont typeface="Wingdings" pitchFamily="2" charset="2"/>
              <a:buChar char="ü"/>
            </a:pPr>
            <a:r>
              <a:rPr lang="es-ES" dirty="0" smtClean="0"/>
              <a:t>La OEA (Organización de Estados Americanos) ha iniciado hoy una nueva sesión.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Paréntesis. Usos.</a:t>
            </a:r>
            <a:endParaRPr lang="es-ES" dirty="0"/>
          </a:p>
        </p:txBody>
      </p:sp>
      <p:sp>
        <p:nvSpPr>
          <p:cNvPr id="3" name="2 Marcador de contenido"/>
          <p:cNvSpPr>
            <a:spLocks noGrp="1"/>
          </p:cNvSpPr>
          <p:nvPr>
            <p:ph sz="quarter" idx="1"/>
          </p:nvPr>
        </p:nvSpPr>
        <p:spPr>
          <a:xfrm>
            <a:off x="179512" y="1600200"/>
            <a:ext cx="7992888" cy="4873752"/>
          </a:xfrm>
        </p:spPr>
        <p:txBody>
          <a:bodyPr>
            <a:normAutofit fontScale="92500"/>
          </a:bodyPr>
          <a:lstStyle/>
          <a:p>
            <a:pPr algn="just"/>
            <a:r>
              <a:rPr lang="es-ES" b="1" dirty="0" smtClean="0"/>
              <a:t>Se encierran entre paréntesis las acotaciones en obras teatrales:</a:t>
            </a:r>
          </a:p>
          <a:p>
            <a:pPr marL="625475" indent="-350838">
              <a:buFont typeface="Wingdings" pitchFamily="2" charset="2"/>
              <a:buChar char="ü"/>
            </a:pPr>
            <a:r>
              <a:rPr lang="es-ES" dirty="0" smtClean="0"/>
              <a:t>Verónica (Enfadada): ¿Te marchas?</a:t>
            </a:r>
          </a:p>
          <a:p>
            <a:pPr marL="625475" indent="-350838">
              <a:buFont typeface="Wingdings" pitchFamily="2" charset="2"/>
              <a:buChar char="ü"/>
            </a:pPr>
            <a:r>
              <a:rPr lang="es-ES" dirty="0" smtClean="0"/>
              <a:t>Felipe (Se aleja): Sí.</a:t>
            </a:r>
          </a:p>
          <a:p>
            <a:pPr marL="625475" indent="-350838">
              <a:buFont typeface="Wingdings" pitchFamily="2" charset="2"/>
              <a:buChar char="ü"/>
            </a:pPr>
            <a:r>
              <a:rPr lang="es-ES" dirty="0" smtClean="0"/>
              <a:t>Verónica (Tajante): Muy bien.</a:t>
            </a:r>
          </a:p>
          <a:p>
            <a:pPr algn="just">
              <a:buNone/>
            </a:pPr>
            <a:endParaRPr lang="es-ES" b="1" dirty="0" smtClean="0"/>
          </a:p>
          <a:p>
            <a:pPr algn="just"/>
            <a:r>
              <a:rPr lang="es-ES" b="1" dirty="0" smtClean="0"/>
              <a:t>En las clasificaciones, las letras o los números pueden ir entre paréntesis o sólo con el paréntesis de cierre (que es la opción más empleada):</a:t>
            </a:r>
          </a:p>
          <a:p>
            <a:pPr marL="625475" indent="-350838">
              <a:buFont typeface="Wingdings" pitchFamily="2" charset="2"/>
              <a:buChar char="ü"/>
            </a:pPr>
            <a:r>
              <a:rPr lang="es-ES" dirty="0" smtClean="0"/>
              <a:t>(a) Los pronombres	a) Los pronombres</a:t>
            </a:r>
          </a:p>
          <a:p>
            <a:pPr marL="625475" indent="-350838">
              <a:buFont typeface="Wingdings" pitchFamily="2" charset="2"/>
              <a:buChar char="ü"/>
            </a:pPr>
            <a:r>
              <a:rPr lang="es-ES" dirty="0" smtClean="0"/>
              <a:t>(b) Los sujetos		b) Los sujetos</a:t>
            </a:r>
          </a:p>
          <a:p>
            <a:pPr marL="625475" indent="-350838">
              <a:buFont typeface="Wingdings" pitchFamily="2" charset="2"/>
              <a:buChar char="ü"/>
            </a:pPr>
            <a:r>
              <a:rPr lang="es-ES" dirty="0" smtClean="0"/>
              <a:t>(c) Las interjecciones	c) Las interjecciones</a:t>
            </a:r>
          </a:p>
          <a:p>
            <a:pPr>
              <a:buFont typeface="Wingdings" pitchFamily="2" charset="2"/>
              <a:buChar char="ü"/>
            </a:pP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Paréntesis. Usos.</a:t>
            </a:r>
            <a:endParaRPr lang="es-ES" dirty="0"/>
          </a:p>
        </p:txBody>
      </p:sp>
      <p:sp>
        <p:nvSpPr>
          <p:cNvPr id="3" name="2 Marcador de contenido"/>
          <p:cNvSpPr>
            <a:spLocks noGrp="1"/>
          </p:cNvSpPr>
          <p:nvPr>
            <p:ph sz="quarter" idx="1"/>
          </p:nvPr>
        </p:nvSpPr>
        <p:spPr/>
        <p:txBody>
          <a:bodyPr>
            <a:normAutofit fontScale="92500" lnSpcReduction="20000"/>
          </a:bodyPr>
          <a:lstStyle/>
          <a:p>
            <a:r>
              <a:rPr lang="es-ES" sz="2200" b="1" dirty="0" smtClean="0"/>
              <a:t>Para enmarcar la traducción de palabras o frases extranjeras cuando aparecen esporádicamente a lo largo del texto:</a:t>
            </a:r>
          </a:p>
          <a:p>
            <a:endParaRPr lang="es-ES" sz="2200" b="1" dirty="0" smtClean="0"/>
          </a:p>
          <a:p>
            <a:pPr marL="533400" indent="-258763">
              <a:buFont typeface="Wingdings" pitchFamily="2" charset="2"/>
              <a:buChar char="ü"/>
            </a:pPr>
            <a:r>
              <a:rPr lang="es-ES" dirty="0" smtClean="0"/>
              <a:t>La frase “time </a:t>
            </a:r>
            <a:r>
              <a:rPr lang="es-ES" dirty="0" err="1" smtClean="0"/>
              <a:t>is</a:t>
            </a:r>
            <a:r>
              <a:rPr lang="es-ES" dirty="0" smtClean="0"/>
              <a:t> </a:t>
            </a:r>
            <a:r>
              <a:rPr lang="es-ES" dirty="0" err="1" smtClean="0"/>
              <a:t>money</a:t>
            </a:r>
            <a:r>
              <a:rPr lang="es-ES" dirty="0" smtClean="0"/>
              <a:t>” (el tiempo es dinero) debe regir tu comportamiento.</a:t>
            </a:r>
          </a:p>
          <a:p>
            <a:pPr marL="533400" indent="-258763">
              <a:buFont typeface="Wingdings" pitchFamily="2" charset="2"/>
              <a:buChar char="ü"/>
            </a:pPr>
            <a:endParaRPr lang="es-ES" dirty="0" smtClean="0"/>
          </a:p>
          <a:p>
            <a:pPr marL="533400" indent="-258763">
              <a:buFont typeface="Wingdings" pitchFamily="2" charset="2"/>
              <a:buChar char="ü"/>
            </a:pPr>
            <a:r>
              <a:rPr lang="es-ES" dirty="0" smtClean="0"/>
              <a:t>Entonces dijo: “Alea </a:t>
            </a:r>
            <a:r>
              <a:rPr lang="es-ES" dirty="0" err="1" smtClean="0"/>
              <a:t>iacta</a:t>
            </a:r>
            <a:r>
              <a:rPr lang="es-ES" dirty="0" smtClean="0"/>
              <a:t> </a:t>
            </a:r>
            <a:r>
              <a:rPr lang="es-ES" dirty="0" err="1" smtClean="0"/>
              <a:t>est</a:t>
            </a:r>
            <a:r>
              <a:rPr lang="es-ES" dirty="0" smtClean="0"/>
              <a:t>” (la suerte esta echada).</a:t>
            </a:r>
          </a:p>
          <a:p>
            <a:pPr marL="533400" indent="-258763">
              <a:buFont typeface="Wingdings" pitchFamily="2" charset="2"/>
              <a:buChar char="ü"/>
            </a:pPr>
            <a:endParaRPr lang="es-ES" dirty="0" smtClean="0"/>
          </a:p>
          <a:p>
            <a:r>
              <a:rPr lang="es-ES" sz="2200" b="1" dirty="0" smtClean="0"/>
              <a:t>En las reproducciones de citas textuales, se usan tres puntos entre paréntesis para indicar que se omite un fragmento original:</a:t>
            </a:r>
          </a:p>
          <a:p>
            <a:pPr marL="625475" indent="-350838">
              <a:buFont typeface="Wingdings" pitchFamily="2" charset="2"/>
              <a:buChar char="ü"/>
            </a:pPr>
            <a:r>
              <a:rPr lang="es-ES" dirty="0" smtClean="0"/>
              <a:t>“Pensé que él no pudo ver mi sonrisa (…) por lo negra que estaba la noche” (Rulfo </a:t>
            </a:r>
            <a:r>
              <a:rPr lang="es-ES" dirty="0" smtClean="0"/>
              <a:t>Páramo, Méx</a:t>
            </a:r>
            <a:r>
              <a:rPr lang="es-ES" dirty="0" smtClean="0"/>
              <a:t>. 1955 –</a:t>
            </a:r>
            <a:r>
              <a:rPr lang="es-ES" dirty="0" smtClean="0"/>
              <a:t>80)</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 </a:t>
            </a:r>
            <a:r>
              <a:rPr lang="es-ES" dirty="0" smtClean="0"/>
              <a:t>paréntesis. usos</a:t>
            </a:r>
            <a:endParaRPr lang="es-ES" dirty="0"/>
          </a:p>
        </p:txBody>
      </p:sp>
      <p:sp>
        <p:nvSpPr>
          <p:cNvPr id="3" name="2 Marcador de contenido"/>
          <p:cNvSpPr>
            <a:spLocks noGrp="1"/>
          </p:cNvSpPr>
          <p:nvPr>
            <p:ph sz="quarter" idx="1"/>
          </p:nvPr>
        </p:nvSpPr>
        <p:spPr>
          <a:xfrm>
            <a:off x="457200" y="1556792"/>
            <a:ext cx="7715200" cy="4917160"/>
          </a:xfrm>
        </p:spPr>
        <p:txBody>
          <a:bodyPr/>
          <a:lstStyle/>
          <a:p>
            <a:r>
              <a:rPr lang="es-ES" sz="2000" b="1" i="1" dirty="0" smtClean="0"/>
              <a:t>En combinación con otros signos:</a:t>
            </a:r>
            <a:endParaRPr lang="es-ES" sz="2000" b="1" dirty="0" smtClean="0"/>
          </a:p>
          <a:p>
            <a:pPr marL="0" indent="0">
              <a:buNone/>
            </a:pPr>
            <a:r>
              <a:rPr lang="es-ES" sz="2000" b="1" dirty="0" smtClean="0"/>
              <a:t>    Los signos de puntuación correspondientes al período</a:t>
            </a:r>
          </a:p>
          <a:p>
            <a:pPr marL="0" indent="0">
              <a:buNone/>
            </a:pPr>
            <a:r>
              <a:rPr lang="es-ES" sz="2000" b="1" dirty="0" smtClean="0"/>
              <a:t>    en el que va inserto el texto entre paréntesis ( ) se  </a:t>
            </a:r>
          </a:p>
          <a:p>
            <a:pPr marL="0" indent="0">
              <a:buNone/>
            </a:pPr>
            <a:r>
              <a:rPr lang="es-ES" sz="2000" b="1" dirty="0"/>
              <a:t> </a:t>
            </a:r>
            <a:r>
              <a:rPr lang="es-ES" sz="2000" b="1" dirty="0" smtClean="0"/>
              <a:t>   colocan siempre después del paréntesis de cierre</a:t>
            </a:r>
            <a:r>
              <a:rPr lang="es-ES" sz="2000" dirty="0" smtClean="0"/>
              <a:t>:</a:t>
            </a:r>
          </a:p>
          <a:p>
            <a:endParaRPr lang="es-ES" sz="2000" dirty="0" smtClean="0"/>
          </a:p>
          <a:p>
            <a:pPr>
              <a:buFont typeface="Wingdings" pitchFamily="2" charset="2"/>
              <a:buChar char="ü"/>
            </a:pPr>
            <a:r>
              <a:rPr lang="es-ES" sz="2000" i="1" dirty="0" smtClean="0"/>
              <a:t>Llevaban casados mucho tiempo (el año pasado cumplieron sus bodas de oro), pero nunca lograron entenderse.</a:t>
            </a:r>
          </a:p>
          <a:p>
            <a:pPr marL="0" indent="0">
              <a:buNone/>
            </a:pPr>
            <a:endParaRPr lang="es-ES" sz="2000" dirty="0" smtClean="0"/>
          </a:p>
          <a:p>
            <a:pPr>
              <a:buFont typeface="Wingdings" pitchFamily="2" charset="2"/>
              <a:buChar char="ü"/>
            </a:pPr>
            <a:r>
              <a:rPr lang="es-ES" sz="2000" i="1" dirty="0" smtClean="0"/>
              <a:t>¿Cuántos países integran la ONU (Organización de las Naciones Unidas)?</a:t>
            </a:r>
            <a:endParaRPr lang="es-ES" sz="2000" dirty="0" smtClean="0"/>
          </a:p>
          <a:p>
            <a:pPr>
              <a:buFont typeface="Wingdings" pitchFamily="2" charset="2"/>
              <a:buChar char="ü"/>
            </a:pPr>
            <a:endParaRPr lang="es-ES" dirty="0" smtClean="0"/>
          </a:p>
          <a:p>
            <a:pPr>
              <a:buFont typeface="Wingdings" pitchFamily="2" charset="2"/>
              <a:buChar char="ü"/>
            </a:pPr>
            <a:endParaRPr lang="es-ES" dirty="0" smtClean="0"/>
          </a:p>
          <a:p>
            <a:pPr>
              <a:buFont typeface="Wingdings" pitchFamily="2" charset="2"/>
              <a:buChar char="ü"/>
            </a:pPr>
            <a:endParaRPr lang="es-ES" dirty="0" smtClean="0"/>
          </a:p>
          <a:p>
            <a:pPr>
              <a:buFont typeface="Wingdings" pitchFamily="2" charset="2"/>
              <a:buChar char="ü"/>
            </a:pPr>
            <a:endParaRPr lang="es-ES" dirty="0" smtClean="0"/>
          </a:p>
          <a:p>
            <a:pPr>
              <a:buFont typeface="Wingdings" pitchFamily="2" charset="2"/>
              <a:buChar char="ü"/>
            </a:pPr>
            <a:endParaRPr lang="es-ES" dirty="0" smtClean="0"/>
          </a:p>
          <a:p>
            <a:pPr>
              <a:buFont typeface="Wingdings" pitchFamily="2" charset="2"/>
              <a:buChar char="ü"/>
            </a:pPr>
            <a:endParaRPr lang="es-ES" dirty="0" smtClean="0"/>
          </a:p>
          <a:p>
            <a:pPr>
              <a:buFont typeface="Wingdings" pitchFamily="2" charset="2"/>
              <a:buChar char="ü"/>
            </a:pP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TEXTOS CONSULTADOS</a:t>
            </a:r>
            <a:endParaRPr lang="es-ES" dirty="0"/>
          </a:p>
        </p:txBody>
      </p:sp>
      <p:sp>
        <p:nvSpPr>
          <p:cNvPr id="3" name="2 Marcador de contenido"/>
          <p:cNvSpPr>
            <a:spLocks noGrp="1"/>
          </p:cNvSpPr>
          <p:nvPr>
            <p:ph sz="quarter" idx="1"/>
          </p:nvPr>
        </p:nvSpPr>
        <p:spPr>
          <a:xfrm>
            <a:off x="457200" y="1600200"/>
            <a:ext cx="7467600" cy="1900808"/>
          </a:xfrm>
        </p:spPr>
        <p:txBody>
          <a:bodyPr>
            <a:normAutofit fontScale="85000" lnSpcReduction="20000"/>
          </a:bodyPr>
          <a:lstStyle/>
          <a:p>
            <a:endParaRPr lang="es-ES" dirty="0" smtClean="0"/>
          </a:p>
          <a:p>
            <a:r>
              <a:rPr lang="es-ES" dirty="0" smtClean="0"/>
              <a:t>Diccionario panhispánico de dudas 2005. Real Academia Española.-</a:t>
            </a:r>
          </a:p>
          <a:p>
            <a:endParaRPr lang="es-ES" dirty="0" smtClean="0"/>
          </a:p>
          <a:p>
            <a:r>
              <a:rPr lang="es-ES" dirty="0" smtClean="0"/>
              <a:t>Máster Biblioteca Práctica de Comunicación. Ortografía. Edit. Océano. Barcelona (2010).</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356</TotalTime>
  <Words>696</Words>
  <Application>Microsoft Office PowerPoint</Application>
  <PresentationFormat>Presentación en pantalla (4:3)</PresentationFormat>
  <Paragraphs>78</Paragraphs>
  <Slides>10</Slides>
  <Notes>2</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Mirador</vt:lpstr>
      <vt:lpstr>El paréntesis – grupo 10 </vt:lpstr>
      <vt:lpstr>Diapositiva 2</vt:lpstr>
      <vt:lpstr>Paréntesis. Usos.</vt:lpstr>
      <vt:lpstr>Paréntesis. Usos.</vt:lpstr>
      <vt:lpstr>Paréntesis. Usos.</vt:lpstr>
      <vt:lpstr>Paréntesis. Usos.</vt:lpstr>
      <vt:lpstr>Paréntesis. Usos.</vt:lpstr>
      <vt:lpstr> paréntesis. usos</vt:lpstr>
      <vt:lpstr>TEXTOS CONSULTADOS</vt:lpstr>
      <vt:lpstr>MUCHAS 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paréntesis – grupo 10.-</dc:title>
  <dc:creator>userrm</dc:creator>
  <cp:lastModifiedBy>User</cp:lastModifiedBy>
  <cp:revision>33</cp:revision>
  <cp:lastPrinted>2015-04-08T13:04:47Z</cp:lastPrinted>
  <dcterms:created xsi:type="dcterms:W3CDTF">2015-03-30T18:50:16Z</dcterms:created>
  <dcterms:modified xsi:type="dcterms:W3CDTF">2015-04-09T18:40:53Z</dcterms:modified>
</cp:coreProperties>
</file>